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7"/>
  </p:notesMasterIdLst>
  <p:sldIdLst>
    <p:sldId id="256" r:id="rId2"/>
    <p:sldId id="259" r:id="rId3"/>
    <p:sldId id="258" r:id="rId4"/>
    <p:sldId id="268" r:id="rId5"/>
    <p:sldId id="269" r:id="rId6"/>
    <p:sldId id="261" r:id="rId7"/>
    <p:sldId id="270" r:id="rId8"/>
    <p:sldId id="271" r:id="rId9"/>
    <p:sldId id="273" r:id="rId10"/>
    <p:sldId id="272" r:id="rId11"/>
    <p:sldId id="274" r:id="rId12"/>
    <p:sldId id="262" r:id="rId13"/>
    <p:sldId id="275" r:id="rId14"/>
    <p:sldId id="276" r:id="rId15"/>
    <p:sldId id="277" r:id="rId16"/>
    <p:sldId id="278" r:id="rId17"/>
    <p:sldId id="279" r:id="rId18"/>
    <p:sldId id="280" r:id="rId19"/>
    <p:sldId id="281" r:id="rId20"/>
    <p:sldId id="264" r:id="rId21"/>
    <p:sldId id="282" r:id="rId22"/>
    <p:sldId id="283" r:id="rId23"/>
    <p:sldId id="284" r:id="rId24"/>
    <p:sldId id="285" r:id="rId25"/>
    <p:sldId id="286" r:id="rId26"/>
    <p:sldId id="287" r:id="rId27"/>
    <p:sldId id="265"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267" r:id="rId45"/>
    <p:sldId id="304" r:id="rId4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021"/>
    <a:srgbClr val="055083"/>
    <a:srgbClr val="0F1743"/>
    <a:srgbClr val="C35A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20" autoAdjust="0"/>
  </p:normalViewPr>
  <p:slideViewPr>
    <p:cSldViewPr snapToGrid="0">
      <p:cViewPr varScale="1">
        <p:scale>
          <a:sx n="72" d="100"/>
          <a:sy n="72" d="100"/>
        </p:scale>
        <p:origin x="25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D30F-1CB8-4067-980E-408D1CBDB554}" type="datetimeFigureOut">
              <a:rPr lang="pt-BR" smtClean="0"/>
              <a:t>29/07/2024</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68B98-8469-4AA6-B414-DDDA7DC89D7A}" type="slidenum">
              <a:rPr lang="pt-BR" smtClean="0"/>
              <a:t>‹nº›</a:t>
            </a:fld>
            <a:endParaRPr lang="pt-BR"/>
          </a:p>
        </p:txBody>
      </p:sp>
    </p:spTree>
    <p:extLst>
      <p:ext uri="{BB962C8B-B14F-4D97-AF65-F5344CB8AC3E}">
        <p14:creationId xmlns:p14="http://schemas.microsoft.com/office/powerpoint/2010/main" val="2910469647"/>
      </p:ext>
    </p:extLst>
  </p:cSld>
  <p:clrMap bg1="lt1" tx1="dk1" bg2="lt2" tx2="dk2" accent1="accent1" accent2="accent2" accent3="accent3" accent4="accent4" accent5="accent5" accent6="accent6" hlink="hlink" folHlink="folHlink"/>
  <p:notesStyle>
    <a:lvl1pPr marL="0" algn="l" defTabSz="538764" rtl="0" eaLnBrk="1" latinLnBrk="0" hangingPunct="1">
      <a:defRPr sz="707" kern="1200">
        <a:solidFill>
          <a:schemeClr val="tx1"/>
        </a:solidFill>
        <a:latin typeface="+mn-lt"/>
        <a:ea typeface="+mn-ea"/>
        <a:cs typeface="+mn-cs"/>
      </a:defRPr>
    </a:lvl1pPr>
    <a:lvl2pPr marL="269382" algn="l" defTabSz="538764" rtl="0" eaLnBrk="1" latinLnBrk="0" hangingPunct="1">
      <a:defRPr sz="707" kern="1200">
        <a:solidFill>
          <a:schemeClr val="tx1"/>
        </a:solidFill>
        <a:latin typeface="+mn-lt"/>
        <a:ea typeface="+mn-ea"/>
        <a:cs typeface="+mn-cs"/>
      </a:defRPr>
    </a:lvl2pPr>
    <a:lvl3pPr marL="538764" algn="l" defTabSz="538764" rtl="0" eaLnBrk="1" latinLnBrk="0" hangingPunct="1">
      <a:defRPr sz="707" kern="1200">
        <a:solidFill>
          <a:schemeClr val="tx1"/>
        </a:solidFill>
        <a:latin typeface="+mn-lt"/>
        <a:ea typeface="+mn-ea"/>
        <a:cs typeface="+mn-cs"/>
      </a:defRPr>
    </a:lvl3pPr>
    <a:lvl4pPr marL="808147" algn="l" defTabSz="538764" rtl="0" eaLnBrk="1" latinLnBrk="0" hangingPunct="1">
      <a:defRPr sz="707" kern="1200">
        <a:solidFill>
          <a:schemeClr val="tx1"/>
        </a:solidFill>
        <a:latin typeface="+mn-lt"/>
        <a:ea typeface="+mn-ea"/>
        <a:cs typeface="+mn-cs"/>
      </a:defRPr>
    </a:lvl4pPr>
    <a:lvl5pPr marL="1077529" algn="l" defTabSz="538764" rtl="0" eaLnBrk="1" latinLnBrk="0" hangingPunct="1">
      <a:defRPr sz="707" kern="1200">
        <a:solidFill>
          <a:schemeClr val="tx1"/>
        </a:solidFill>
        <a:latin typeface="+mn-lt"/>
        <a:ea typeface="+mn-ea"/>
        <a:cs typeface="+mn-cs"/>
      </a:defRPr>
    </a:lvl5pPr>
    <a:lvl6pPr marL="1346911" algn="l" defTabSz="538764" rtl="0" eaLnBrk="1" latinLnBrk="0" hangingPunct="1">
      <a:defRPr sz="707" kern="1200">
        <a:solidFill>
          <a:schemeClr val="tx1"/>
        </a:solidFill>
        <a:latin typeface="+mn-lt"/>
        <a:ea typeface="+mn-ea"/>
        <a:cs typeface="+mn-cs"/>
      </a:defRPr>
    </a:lvl6pPr>
    <a:lvl7pPr marL="1616293" algn="l" defTabSz="538764" rtl="0" eaLnBrk="1" latinLnBrk="0" hangingPunct="1">
      <a:defRPr sz="707" kern="1200">
        <a:solidFill>
          <a:schemeClr val="tx1"/>
        </a:solidFill>
        <a:latin typeface="+mn-lt"/>
        <a:ea typeface="+mn-ea"/>
        <a:cs typeface="+mn-cs"/>
      </a:defRPr>
    </a:lvl7pPr>
    <a:lvl8pPr marL="1885676" algn="l" defTabSz="538764" rtl="0" eaLnBrk="1" latinLnBrk="0" hangingPunct="1">
      <a:defRPr sz="707" kern="1200">
        <a:solidFill>
          <a:schemeClr val="tx1"/>
        </a:solidFill>
        <a:latin typeface="+mn-lt"/>
        <a:ea typeface="+mn-ea"/>
        <a:cs typeface="+mn-cs"/>
      </a:defRPr>
    </a:lvl8pPr>
    <a:lvl9pPr marL="2155058" algn="l" defTabSz="538764" rtl="0" eaLnBrk="1" latinLnBrk="0" hangingPunct="1">
      <a:defRPr sz="70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1CD940B7-BE6B-4AF8-B2AE-7A0EE9314CEF}" type="datetime1">
              <a:rPr lang="pt-BR" smtClean="0"/>
              <a:t>29/07/2024</a:t>
            </a:fld>
            <a:endParaRPr lang="pt-BR"/>
          </a:p>
        </p:txBody>
      </p:sp>
      <p:sp>
        <p:nvSpPr>
          <p:cNvPr id="5" name="Footer Placeholder 4"/>
          <p:cNvSpPr>
            <a:spLocks noGrp="1"/>
          </p:cNvSpPr>
          <p:nvPr>
            <p:ph type="ftr" sz="quarter" idx="11"/>
          </p:nvPr>
        </p:nvSpPr>
        <p:spPr/>
        <p:txBody>
          <a:bodyPr/>
          <a:lstStyle/>
          <a:p>
            <a:r>
              <a:rPr lang="pt-BR"/>
              <a:t>JAVA: A JORNADA DOS CÓDIGOS - ANNA ANDRADE</a:t>
            </a:r>
          </a:p>
        </p:txBody>
      </p:sp>
      <p:sp>
        <p:nvSpPr>
          <p:cNvPr id="6" name="Slide Number Placeholder 5"/>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160368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41836C6-50AF-4B51-8832-E2453FBD7029}" type="datetime1">
              <a:rPr lang="pt-BR" smtClean="0"/>
              <a:t>29/07/2024</a:t>
            </a:fld>
            <a:endParaRPr lang="pt-BR"/>
          </a:p>
        </p:txBody>
      </p:sp>
      <p:sp>
        <p:nvSpPr>
          <p:cNvPr id="5" name="Footer Placeholder 4"/>
          <p:cNvSpPr>
            <a:spLocks noGrp="1"/>
          </p:cNvSpPr>
          <p:nvPr>
            <p:ph type="ftr" sz="quarter" idx="11"/>
          </p:nvPr>
        </p:nvSpPr>
        <p:spPr/>
        <p:txBody>
          <a:bodyPr/>
          <a:lstStyle/>
          <a:p>
            <a:r>
              <a:rPr lang="pt-BR"/>
              <a:t>JAVA: A JORNADA DOS CÓDIGOS - ANNA ANDRADE</a:t>
            </a:r>
          </a:p>
        </p:txBody>
      </p:sp>
      <p:sp>
        <p:nvSpPr>
          <p:cNvPr id="6" name="Slide Number Placeholder 5"/>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239111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4B43D01-9451-4F60-8FED-795103D0338F}" type="datetime1">
              <a:rPr lang="pt-BR" smtClean="0"/>
              <a:t>29/07/2024</a:t>
            </a:fld>
            <a:endParaRPr lang="pt-BR"/>
          </a:p>
        </p:txBody>
      </p:sp>
      <p:sp>
        <p:nvSpPr>
          <p:cNvPr id="5" name="Footer Placeholder 4"/>
          <p:cNvSpPr>
            <a:spLocks noGrp="1"/>
          </p:cNvSpPr>
          <p:nvPr>
            <p:ph type="ftr" sz="quarter" idx="11"/>
          </p:nvPr>
        </p:nvSpPr>
        <p:spPr/>
        <p:txBody>
          <a:bodyPr/>
          <a:lstStyle/>
          <a:p>
            <a:r>
              <a:rPr lang="pt-BR"/>
              <a:t>JAVA: A JORNADA DOS CÓDIGOS - ANNA ANDRADE</a:t>
            </a:r>
          </a:p>
        </p:txBody>
      </p:sp>
      <p:sp>
        <p:nvSpPr>
          <p:cNvPr id="6" name="Slide Number Placeholder 5"/>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212873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CE6F10A-479C-4B02-AFEB-983D1EE17CE6}" type="datetime1">
              <a:rPr lang="pt-BR" smtClean="0"/>
              <a:t>29/07/2024</a:t>
            </a:fld>
            <a:endParaRPr lang="pt-BR"/>
          </a:p>
        </p:txBody>
      </p:sp>
      <p:sp>
        <p:nvSpPr>
          <p:cNvPr id="5" name="Footer Placeholder 4"/>
          <p:cNvSpPr>
            <a:spLocks noGrp="1"/>
          </p:cNvSpPr>
          <p:nvPr>
            <p:ph type="ftr" sz="quarter" idx="11"/>
          </p:nvPr>
        </p:nvSpPr>
        <p:spPr/>
        <p:txBody>
          <a:bodyPr/>
          <a:lstStyle/>
          <a:p>
            <a:r>
              <a:rPr lang="pt-BR"/>
              <a:t>JAVA: A JORNADA DOS CÓDIGOS - ANNA ANDRADE</a:t>
            </a:r>
          </a:p>
        </p:txBody>
      </p:sp>
      <p:sp>
        <p:nvSpPr>
          <p:cNvPr id="6" name="Slide Number Placeholder 5"/>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257933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E806A284-99FF-431F-B0AC-17A14F714A42}" type="datetime1">
              <a:rPr lang="pt-BR" smtClean="0"/>
              <a:t>29/07/2024</a:t>
            </a:fld>
            <a:endParaRPr lang="pt-BR"/>
          </a:p>
        </p:txBody>
      </p:sp>
      <p:sp>
        <p:nvSpPr>
          <p:cNvPr id="5" name="Footer Placeholder 4"/>
          <p:cNvSpPr>
            <a:spLocks noGrp="1"/>
          </p:cNvSpPr>
          <p:nvPr>
            <p:ph type="ftr" sz="quarter" idx="11"/>
          </p:nvPr>
        </p:nvSpPr>
        <p:spPr/>
        <p:txBody>
          <a:bodyPr/>
          <a:lstStyle/>
          <a:p>
            <a:r>
              <a:rPr lang="pt-BR"/>
              <a:t>JAVA: A JORNADA DOS CÓDIGOS - ANNA ANDRADE</a:t>
            </a:r>
          </a:p>
        </p:txBody>
      </p:sp>
      <p:sp>
        <p:nvSpPr>
          <p:cNvPr id="6" name="Slide Number Placeholder 5"/>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46471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ACD5667C-D8B6-47A7-ACDE-4F2CEC69175A}" type="datetime1">
              <a:rPr lang="pt-BR" smtClean="0"/>
              <a:t>29/07/2024</a:t>
            </a:fld>
            <a:endParaRPr lang="pt-BR"/>
          </a:p>
        </p:txBody>
      </p:sp>
      <p:sp>
        <p:nvSpPr>
          <p:cNvPr id="6" name="Footer Placeholder 5"/>
          <p:cNvSpPr>
            <a:spLocks noGrp="1"/>
          </p:cNvSpPr>
          <p:nvPr>
            <p:ph type="ftr" sz="quarter" idx="11"/>
          </p:nvPr>
        </p:nvSpPr>
        <p:spPr/>
        <p:txBody>
          <a:bodyPr/>
          <a:lstStyle/>
          <a:p>
            <a:r>
              <a:rPr lang="pt-BR"/>
              <a:t>JAVA: A JORNADA DOS CÓDIGOS - ANNA ANDRADE</a:t>
            </a:r>
          </a:p>
        </p:txBody>
      </p:sp>
      <p:sp>
        <p:nvSpPr>
          <p:cNvPr id="7" name="Slide Number Placeholder 6"/>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38001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618442"/>
            <a:ext cx="2901255"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618442"/>
            <a:ext cx="2915543"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3DF4D30-80D4-4C05-AC1A-3929A801EC88}" type="datetime1">
              <a:rPr lang="pt-BR" smtClean="0"/>
              <a:t>29/07/2024</a:t>
            </a:fld>
            <a:endParaRPr lang="pt-BR"/>
          </a:p>
        </p:txBody>
      </p:sp>
      <p:sp>
        <p:nvSpPr>
          <p:cNvPr id="8" name="Footer Placeholder 7"/>
          <p:cNvSpPr>
            <a:spLocks noGrp="1"/>
          </p:cNvSpPr>
          <p:nvPr>
            <p:ph type="ftr" sz="quarter" idx="11"/>
          </p:nvPr>
        </p:nvSpPr>
        <p:spPr/>
        <p:txBody>
          <a:bodyPr/>
          <a:lstStyle/>
          <a:p>
            <a:r>
              <a:rPr lang="pt-BR"/>
              <a:t>JAVA: A JORNADA DOS CÓDIGOS - ANNA ANDRADE</a:t>
            </a:r>
          </a:p>
        </p:txBody>
      </p:sp>
      <p:sp>
        <p:nvSpPr>
          <p:cNvPr id="9" name="Slide Number Placeholder 8"/>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417927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ADA9B76-EA82-4B2F-8E37-323638ED234F}" type="datetime1">
              <a:rPr lang="pt-BR" smtClean="0"/>
              <a:t>29/07/2024</a:t>
            </a:fld>
            <a:endParaRPr lang="pt-BR"/>
          </a:p>
        </p:txBody>
      </p:sp>
      <p:sp>
        <p:nvSpPr>
          <p:cNvPr id="4" name="Footer Placeholder 3"/>
          <p:cNvSpPr>
            <a:spLocks noGrp="1"/>
          </p:cNvSpPr>
          <p:nvPr>
            <p:ph type="ftr" sz="quarter" idx="11"/>
          </p:nvPr>
        </p:nvSpPr>
        <p:spPr/>
        <p:txBody>
          <a:bodyPr/>
          <a:lstStyle/>
          <a:p>
            <a:r>
              <a:rPr lang="pt-BR"/>
              <a:t>JAVA: A JORNADA DOS CÓDIGOS - ANNA ANDRADE</a:t>
            </a:r>
          </a:p>
        </p:txBody>
      </p:sp>
      <p:sp>
        <p:nvSpPr>
          <p:cNvPr id="5" name="Slide Number Placeholder 4"/>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409979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4F7D0-6389-4668-8F62-0EAB3B8E2010}" type="datetime1">
              <a:rPr lang="pt-BR" smtClean="0"/>
              <a:t>29/07/2024</a:t>
            </a:fld>
            <a:endParaRPr lang="pt-BR"/>
          </a:p>
        </p:txBody>
      </p:sp>
      <p:sp>
        <p:nvSpPr>
          <p:cNvPr id="3" name="Footer Placeholder 2"/>
          <p:cNvSpPr>
            <a:spLocks noGrp="1"/>
          </p:cNvSpPr>
          <p:nvPr>
            <p:ph type="ftr" sz="quarter" idx="11"/>
          </p:nvPr>
        </p:nvSpPr>
        <p:spPr/>
        <p:txBody>
          <a:bodyPr/>
          <a:lstStyle/>
          <a:p>
            <a:r>
              <a:rPr lang="pt-BR"/>
              <a:t>JAVA: A JORNADA DOS CÓDIGOS - ANNA ANDRADE</a:t>
            </a:r>
          </a:p>
        </p:txBody>
      </p:sp>
      <p:sp>
        <p:nvSpPr>
          <p:cNvPr id="4" name="Slide Number Placeholder 3"/>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83472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887BF36-A5F8-4B7D-B139-F286802274CA}" type="datetime1">
              <a:rPr lang="pt-BR" smtClean="0"/>
              <a:t>29/07/2024</a:t>
            </a:fld>
            <a:endParaRPr lang="pt-BR"/>
          </a:p>
        </p:txBody>
      </p:sp>
      <p:sp>
        <p:nvSpPr>
          <p:cNvPr id="6" name="Footer Placeholder 5"/>
          <p:cNvSpPr>
            <a:spLocks noGrp="1"/>
          </p:cNvSpPr>
          <p:nvPr>
            <p:ph type="ftr" sz="quarter" idx="11"/>
          </p:nvPr>
        </p:nvSpPr>
        <p:spPr/>
        <p:txBody>
          <a:bodyPr/>
          <a:lstStyle/>
          <a:p>
            <a:r>
              <a:rPr lang="pt-BR"/>
              <a:t>JAVA: A JORNADA DOS CÓDIGOS - ANNA ANDRADE</a:t>
            </a:r>
          </a:p>
        </p:txBody>
      </p:sp>
      <p:sp>
        <p:nvSpPr>
          <p:cNvPr id="7" name="Slide Number Placeholder 6"/>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1823124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CC269C2-75F0-4CCA-B2E8-BE6D850C570C}" type="datetime1">
              <a:rPr lang="pt-BR" smtClean="0"/>
              <a:t>29/07/2024</a:t>
            </a:fld>
            <a:endParaRPr lang="pt-BR"/>
          </a:p>
        </p:txBody>
      </p:sp>
      <p:sp>
        <p:nvSpPr>
          <p:cNvPr id="6" name="Footer Placeholder 5"/>
          <p:cNvSpPr>
            <a:spLocks noGrp="1"/>
          </p:cNvSpPr>
          <p:nvPr>
            <p:ph type="ftr" sz="quarter" idx="11"/>
          </p:nvPr>
        </p:nvSpPr>
        <p:spPr/>
        <p:txBody>
          <a:bodyPr/>
          <a:lstStyle/>
          <a:p>
            <a:r>
              <a:rPr lang="pt-BR"/>
              <a:t>JAVA: A JORNADA DOS CÓDIGOS - ANNA ANDRADE</a:t>
            </a:r>
          </a:p>
        </p:txBody>
      </p:sp>
      <p:sp>
        <p:nvSpPr>
          <p:cNvPr id="7" name="Slide Number Placeholder 6"/>
          <p:cNvSpPr>
            <a:spLocks noGrp="1"/>
          </p:cNvSpPr>
          <p:nvPr>
            <p:ph type="sldNum" sz="quarter" idx="12"/>
          </p:nvPr>
        </p:nvSpPr>
        <p:spPr/>
        <p:txBody>
          <a:bodyPr/>
          <a:lstStyle/>
          <a:p>
            <a:fld id="{BE2E3F4B-70C8-448E-93DC-87918C823AA0}" type="slidenum">
              <a:rPr lang="pt-BR" smtClean="0"/>
              <a:t>‹nº›</a:t>
            </a:fld>
            <a:endParaRPr lang="pt-BR"/>
          </a:p>
        </p:txBody>
      </p:sp>
    </p:spTree>
    <p:extLst>
      <p:ext uri="{BB962C8B-B14F-4D97-AF65-F5344CB8AC3E}">
        <p14:creationId xmlns:p14="http://schemas.microsoft.com/office/powerpoint/2010/main" val="2732843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20DAC904-58FC-40A3-84D2-518CA1200FEF}" type="datetime1">
              <a:rPr lang="pt-BR" smtClean="0"/>
              <a:t>29/07/2024</a:t>
            </a:fld>
            <a:endParaRPr lang="pt-B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JAVA: A JORNADA DOS CÓDIGOS - ANNA ANDRADE</a:t>
            </a: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E2E3F4B-70C8-448E-93DC-87918C823AA0}" type="slidenum">
              <a:rPr lang="pt-BR" smtClean="0"/>
              <a:t>‹nº›</a:t>
            </a:fld>
            <a:endParaRPr lang="pt-BR"/>
          </a:p>
        </p:txBody>
      </p:sp>
    </p:spTree>
    <p:extLst>
      <p:ext uri="{BB962C8B-B14F-4D97-AF65-F5344CB8AC3E}">
        <p14:creationId xmlns:p14="http://schemas.microsoft.com/office/powerpoint/2010/main" val="25249191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pic>
        <p:nvPicPr>
          <p:cNvPr id="7" name="Imagem 6" descr="Uma imagem contendo luz, comida, estrela">
            <a:extLst>
              <a:ext uri="{FF2B5EF4-FFF2-40B4-BE49-F238E27FC236}">
                <a16:creationId xmlns:a16="http://schemas.microsoft.com/office/drawing/2014/main" id="{21C982AF-4636-9F0F-5A9F-8A99E5C2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 y="0"/>
            <a:ext cx="6207760" cy="9906000"/>
          </a:xfrm>
          <a:prstGeom prst="rect">
            <a:avLst/>
          </a:prstGeom>
        </p:spPr>
      </p:pic>
    </p:spTree>
    <p:extLst>
      <p:ext uri="{BB962C8B-B14F-4D97-AF65-F5344CB8AC3E}">
        <p14:creationId xmlns:p14="http://schemas.microsoft.com/office/powerpoint/2010/main" val="164265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Texto&#10;&#10;Descrição gerada automaticamente">
            <a:extLst>
              <a:ext uri="{FF2B5EF4-FFF2-40B4-BE49-F238E27FC236}">
                <a16:creationId xmlns:a16="http://schemas.microsoft.com/office/drawing/2014/main" id="{947877A8-0B8D-3862-F18F-77CC2C301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0" y="1225664"/>
            <a:ext cx="6858000" cy="5994918"/>
          </a:xfrm>
          <a:prstGeom prst="rect">
            <a:avLst/>
          </a:prstGeom>
        </p:spPr>
      </p:pic>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Variáveis e tipos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753837" y="146767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Manipulação de variáveis</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7220582"/>
            <a:ext cx="6048103" cy="830997"/>
          </a:xfrm>
          <a:prstGeom prst="rect">
            <a:avLst/>
          </a:prstGeom>
          <a:noFill/>
        </p:spPr>
        <p:txBody>
          <a:bodyPr wrap="square" rtlCol="0">
            <a:spAutoFit/>
          </a:bodyPr>
          <a:lstStyle/>
          <a:p>
            <a:r>
              <a:rPr lang="pt-BR" sz="1600">
                <a:latin typeface="Alef" panose="00000500000000000000" pitchFamily="2" charset="-79"/>
                <a:cs typeface="Alef" panose="00000500000000000000" pitchFamily="2" charset="-79"/>
              </a:rPr>
              <a:t>Às vezes, você precisa converter entre diferentes tipos de dados. Isso pode ser feito usando métodos de conversão, como parseInt para converter uma String em int.</a:t>
            </a:r>
            <a:endParaRPr lang="pt-BR" sz="1600" dirty="0">
              <a:latin typeface="Alef" panose="00000500000000000000" pitchFamily="2" charset="-79"/>
              <a:cs typeface="Alef" panose="00000500000000000000" pitchFamily="2" charset="-79"/>
            </a:endParaRPr>
          </a:p>
        </p:txBody>
      </p:sp>
      <p:sp>
        <p:nvSpPr>
          <p:cNvPr id="16" name="CaixaDeTexto 15">
            <a:extLst>
              <a:ext uri="{FF2B5EF4-FFF2-40B4-BE49-F238E27FC236}">
                <a16:creationId xmlns:a16="http://schemas.microsoft.com/office/drawing/2014/main" id="{4E32DD58-B2BB-7243-5BB3-B606405282D9}"/>
              </a:ext>
            </a:extLst>
          </p:cNvPr>
          <p:cNvSpPr txBox="1"/>
          <p:nvPr/>
        </p:nvSpPr>
        <p:spPr>
          <a:xfrm>
            <a:off x="809897" y="674510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Conversão de Tipos</a:t>
            </a:r>
          </a:p>
        </p:txBody>
      </p:sp>
      <p:sp>
        <p:nvSpPr>
          <p:cNvPr id="20" name="Espaço Reservado para Rodapé 19">
            <a:extLst>
              <a:ext uri="{FF2B5EF4-FFF2-40B4-BE49-F238E27FC236}">
                <a16:creationId xmlns:a16="http://schemas.microsoft.com/office/drawing/2014/main" id="{6507692A-31B0-D219-D8D4-519281CFD2E1}"/>
              </a:ext>
            </a:extLst>
          </p:cNvPr>
          <p:cNvSpPr>
            <a:spLocks noGrp="1"/>
          </p:cNvSpPr>
          <p:nvPr>
            <p:ph type="ftr" sz="quarter" idx="11"/>
          </p:nvPr>
        </p:nvSpPr>
        <p:spPr/>
        <p:txBody>
          <a:bodyPr/>
          <a:lstStyle/>
          <a:p>
            <a:r>
              <a:rPr lang="pt-BR"/>
              <a:t>JAVA: A JORNADA DOS CÓDIGOS - ANNA ANDRADE</a:t>
            </a:r>
          </a:p>
        </p:txBody>
      </p:sp>
      <p:sp>
        <p:nvSpPr>
          <p:cNvPr id="21" name="Espaço Reservado para Número de Slide 20">
            <a:extLst>
              <a:ext uri="{FF2B5EF4-FFF2-40B4-BE49-F238E27FC236}">
                <a16:creationId xmlns:a16="http://schemas.microsoft.com/office/drawing/2014/main" id="{74E36D6F-35C3-B527-2A97-0AB73C069BBA}"/>
              </a:ext>
            </a:extLst>
          </p:cNvPr>
          <p:cNvSpPr>
            <a:spLocks noGrp="1"/>
          </p:cNvSpPr>
          <p:nvPr>
            <p:ph type="sldNum" sz="quarter" idx="12"/>
          </p:nvPr>
        </p:nvSpPr>
        <p:spPr/>
        <p:txBody>
          <a:bodyPr/>
          <a:lstStyle/>
          <a:p>
            <a:fld id="{BE2E3F4B-70C8-448E-93DC-87918C823AA0}" type="slidenum">
              <a:rPr lang="pt-BR" smtClean="0"/>
              <a:t>10</a:t>
            </a:fld>
            <a:endParaRPr lang="pt-BR"/>
          </a:p>
        </p:txBody>
      </p:sp>
    </p:spTree>
    <p:extLst>
      <p:ext uri="{BB962C8B-B14F-4D97-AF65-F5344CB8AC3E}">
        <p14:creationId xmlns:p14="http://schemas.microsoft.com/office/powerpoint/2010/main" val="624492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Variáveis e tipos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753837" y="146767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Conversão de tipos</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5581055"/>
            <a:ext cx="6048103" cy="1323439"/>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Em aplicativos reais, você usa variáveis para armazenar informações que serão processadas e manipuladas ao longo do programa. Por exemplo, em um aplicativo de e-commerce, você pode usar variáveis para armazenar o preço dos produtos, a quantidade em estoque e o nome do cliente.</a:t>
            </a:r>
          </a:p>
        </p:txBody>
      </p:sp>
      <p:sp>
        <p:nvSpPr>
          <p:cNvPr id="16" name="CaixaDeTexto 15">
            <a:extLst>
              <a:ext uri="{FF2B5EF4-FFF2-40B4-BE49-F238E27FC236}">
                <a16:creationId xmlns:a16="http://schemas.microsoft.com/office/drawing/2014/main" id="{4E32DD58-B2BB-7243-5BB3-B606405282D9}"/>
              </a:ext>
            </a:extLst>
          </p:cNvPr>
          <p:cNvSpPr txBox="1"/>
          <p:nvPr/>
        </p:nvSpPr>
        <p:spPr>
          <a:xfrm>
            <a:off x="809897" y="5025482"/>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pic>
        <p:nvPicPr>
          <p:cNvPr id="19" name="Imagem 18" descr="Texto&#10;&#10;Descrição gerada automaticamente">
            <a:extLst>
              <a:ext uri="{FF2B5EF4-FFF2-40B4-BE49-F238E27FC236}">
                <a16:creationId xmlns:a16="http://schemas.microsoft.com/office/drawing/2014/main" id="{EEC6C6A9-2371-015C-0C52-362E2A9A2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0" y="1373762"/>
            <a:ext cx="6858000" cy="3955403"/>
          </a:xfrm>
          <a:prstGeom prst="rect">
            <a:avLst/>
          </a:prstGeom>
        </p:spPr>
      </p:pic>
      <p:sp>
        <p:nvSpPr>
          <p:cNvPr id="2" name="Espaço Reservado para Rodapé 1">
            <a:extLst>
              <a:ext uri="{FF2B5EF4-FFF2-40B4-BE49-F238E27FC236}">
                <a16:creationId xmlns:a16="http://schemas.microsoft.com/office/drawing/2014/main" id="{1F2BDD8C-EB6E-7268-416D-38B951133863}"/>
              </a:ext>
            </a:extLst>
          </p:cNvPr>
          <p:cNvSpPr>
            <a:spLocks noGrp="1"/>
          </p:cNvSpPr>
          <p:nvPr>
            <p:ph type="ftr" sz="quarter" idx="11"/>
          </p:nvPr>
        </p:nvSpPr>
        <p:spPr/>
        <p:txBody>
          <a:bodyPr/>
          <a:lstStyle/>
          <a:p>
            <a:r>
              <a:rPr lang="pt-BR"/>
              <a:t>JAVA: A JORNADA DOS CÓDIGOS - ANNA ANDRADE</a:t>
            </a:r>
          </a:p>
        </p:txBody>
      </p:sp>
      <p:sp>
        <p:nvSpPr>
          <p:cNvPr id="4" name="Espaço Reservado para Número de Slide 3">
            <a:extLst>
              <a:ext uri="{FF2B5EF4-FFF2-40B4-BE49-F238E27FC236}">
                <a16:creationId xmlns:a16="http://schemas.microsoft.com/office/drawing/2014/main" id="{E30FD41D-9B73-F44F-9194-D91D8BF6FB2E}"/>
              </a:ext>
            </a:extLst>
          </p:cNvPr>
          <p:cNvSpPr>
            <a:spLocks noGrp="1"/>
          </p:cNvSpPr>
          <p:nvPr>
            <p:ph type="sldNum" sz="quarter" idx="12"/>
          </p:nvPr>
        </p:nvSpPr>
        <p:spPr/>
        <p:txBody>
          <a:bodyPr/>
          <a:lstStyle/>
          <a:p>
            <a:fld id="{BE2E3F4B-70C8-448E-93DC-87918C823AA0}" type="slidenum">
              <a:rPr lang="pt-BR" smtClean="0"/>
              <a:t>11</a:t>
            </a:fld>
            <a:endParaRPr lang="pt-BR"/>
          </a:p>
        </p:txBody>
      </p:sp>
    </p:spTree>
    <p:extLst>
      <p:ext uri="{BB962C8B-B14F-4D97-AF65-F5344CB8AC3E}">
        <p14:creationId xmlns:p14="http://schemas.microsoft.com/office/powerpoint/2010/main" val="298369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98042" y="0"/>
            <a:ext cx="3261908"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03</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spTree>
    <p:extLst>
      <p:ext uri="{BB962C8B-B14F-4D97-AF65-F5344CB8AC3E}">
        <p14:creationId xmlns:p14="http://schemas.microsoft.com/office/powerpoint/2010/main" val="403611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753837" y="291964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IF e ELSE</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3431103"/>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A estrutura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é usada para executar um bloco de código se uma condição for verdadeira. A estrutura </a:t>
            </a:r>
            <a:r>
              <a:rPr lang="pt-BR" sz="1600" dirty="0" err="1">
                <a:latin typeface="Alef" panose="00000500000000000000" pitchFamily="2" charset="-79"/>
                <a:cs typeface="Alef" panose="00000500000000000000" pitchFamily="2" charset="-79"/>
              </a:rPr>
              <a:t>else</a:t>
            </a:r>
            <a:r>
              <a:rPr lang="pt-BR" sz="1600" dirty="0">
                <a:latin typeface="Alef" panose="00000500000000000000" pitchFamily="2" charset="-79"/>
                <a:cs typeface="Alef" panose="00000500000000000000" pitchFamily="2" charset="-79"/>
              </a:rPr>
              <a:t> é usada para executar um bloco de código alternativo quando a condição do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é falsa.</a:t>
            </a:r>
          </a:p>
        </p:txBody>
      </p:sp>
      <p:sp>
        <p:nvSpPr>
          <p:cNvPr id="2" name="CaixaDeTexto 1">
            <a:extLst>
              <a:ext uri="{FF2B5EF4-FFF2-40B4-BE49-F238E27FC236}">
                <a16:creationId xmlns:a16="http://schemas.microsoft.com/office/drawing/2014/main" id="{AAB593E4-9DE4-59A5-1B9E-5AC6A06268E2}"/>
              </a:ext>
            </a:extLst>
          </p:cNvPr>
          <p:cNvSpPr txBox="1"/>
          <p:nvPr/>
        </p:nvSpPr>
        <p:spPr>
          <a:xfrm>
            <a:off x="481420" y="1792624"/>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As estruturas de controle em Java permitem alterar o fluxo de execução do programa com base em condições ou repetições. As principais estruturas de controle são as condições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a:t>
            </a:r>
            <a:r>
              <a:rPr lang="pt-BR" sz="1600" dirty="0" err="1">
                <a:latin typeface="Alef" panose="00000500000000000000" pitchFamily="2" charset="-79"/>
                <a:cs typeface="Alef" panose="00000500000000000000" pitchFamily="2" charset="-79"/>
              </a:rPr>
              <a:t>else</a:t>
            </a:r>
            <a:r>
              <a:rPr lang="pt-BR" sz="1600" dirty="0">
                <a:latin typeface="Alef" panose="00000500000000000000" pitchFamily="2" charset="-79"/>
                <a:cs typeface="Alef" panose="00000500000000000000" pitchFamily="2" charset="-79"/>
              </a:rPr>
              <a:t>, switch) e os laços de repetição (for, </a:t>
            </a:r>
            <a:r>
              <a:rPr lang="pt-BR" sz="1600" dirty="0" err="1">
                <a:latin typeface="Alef" panose="00000500000000000000" pitchFamily="2" charset="-79"/>
                <a:cs typeface="Alef" panose="00000500000000000000" pitchFamily="2" charset="-79"/>
              </a:rPr>
              <a:t>while</a:t>
            </a:r>
            <a:r>
              <a:rPr lang="pt-BR" sz="1600" dirty="0">
                <a:latin typeface="Alef" panose="00000500000000000000" pitchFamily="2" charset="-79"/>
                <a:cs typeface="Alef" panose="00000500000000000000" pitchFamily="2" charset="-79"/>
              </a:rPr>
              <a:t>, do-</a:t>
            </a:r>
            <a:r>
              <a:rPr lang="pt-BR" sz="1600" dirty="0" err="1">
                <a:latin typeface="Alef" panose="00000500000000000000" pitchFamily="2" charset="-79"/>
                <a:cs typeface="Alef" panose="00000500000000000000" pitchFamily="2" charset="-79"/>
              </a:rPr>
              <a:t>while</a:t>
            </a:r>
            <a:r>
              <a:rPr lang="pt-BR" sz="1600" dirty="0">
                <a:latin typeface="Alef" panose="00000500000000000000" pitchFamily="2" charset="-79"/>
                <a:cs typeface="Alef" panose="00000500000000000000" pitchFamily="2" charset="-79"/>
              </a:rPr>
              <a:t>).</a:t>
            </a:r>
          </a:p>
        </p:txBody>
      </p:sp>
      <p:pic>
        <p:nvPicPr>
          <p:cNvPr id="10" name="Imagem 9" descr="Texto&#10;&#10;Descrição gerada automaticamente">
            <a:extLst>
              <a:ext uri="{FF2B5EF4-FFF2-40B4-BE49-F238E27FC236}">
                <a16:creationId xmlns:a16="http://schemas.microsoft.com/office/drawing/2014/main" id="{40E96EB2-0B1A-7194-37DB-87916D540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 y="4508321"/>
            <a:ext cx="6858000" cy="4387708"/>
          </a:xfrm>
          <a:prstGeom prst="rect">
            <a:avLst/>
          </a:prstGeom>
        </p:spPr>
      </p:pic>
      <p:sp>
        <p:nvSpPr>
          <p:cNvPr id="11" name="Espaço Reservado para Rodapé 10">
            <a:extLst>
              <a:ext uri="{FF2B5EF4-FFF2-40B4-BE49-F238E27FC236}">
                <a16:creationId xmlns:a16="http://schemas.microsoft.com/office/drawing/2014/main" id="{22864855-B2B7-B11D-A2D9-C1F9255D7E7A}"/>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4CE835F7-9485-0AC8-853E-7B0725856330}"/>
              </a:ext>
            </a:extLst>
          </p:cNvPr>
          <p:cNvSpPr>
            <a:spLocks noGrp="1"/>
          </p:cNvSpPr>
          <p:nvPr>
            <p:ph type="sldNum" sz="quarter" idx="12"/>
          </p:nvPr>
        </p:nvSpPr>
        <p:spPr/>
        <p:txBody>
          <a:bodyPr/>
          <a:lstStyle/>
          <a:p>
            <a:fld id="{BE2E3F4B-70C8-448E-93DC-87918C823AA0}" type="slidenum">
              <a:rPr lang="pt-BR" smtClean="0"/>
              <a:t>13</a:t>
            </a:fld>
            <a:endParaRPr lang="pt-BR"/>
          </a:p>
        </p:txBody>
      </p:sp>
    </p:spTree>
    <p:extLst>
      <p:ext uri="{BB962C8B-B14F-4D97-AF65-F5344CB8AC3E}">
        <p14:creationId xmlns:p14="http://schemas.microsoft.com/office/powerpoint/2010/main" val="345693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ELSE IF</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 </a:t>
            </a:r>
            <a:r>
              <a:rPr lang="pt-BR" sz="1600" dirty="0" err="1">
                <a:latin typeface="Alef" panose="00000500000000000000" pitchFamily="2" charset="-79"/>
                <a:cs typeface="Alef" panose="00000500000000000000" pitchFamily="2" charset="-79"/>
              </a:rPr>
              <a:t>else</a:t>
            </a:r>
            <a:r>
              <a:rPr lang="pt-BR" sz="1600" dirty="0">
                <a:latin typeface="Alef" panose="00000500000000000000" pitchFamily="2" charset="-79"/>
                <a:cs typeface="Alef" panose="00000500000000000000" pitchFamily="2" charset="-79"/>
              </a:rPr>
              <a:t>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permite testar várias condições. Se a condição do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inicial for falsa, o </a:t>
            </a:r>
            <a:r>
              <a:rPr lang="pt-BR" sz="1600" dirty="0" err="1">
                <a:latin typeface="Alef" panose="00000500000000000000" pitchFamily="2" charset="-79"/>
                <a:cs typeface="Alef" panose="00000500000000000000" pitchFamily="2" charset="-79"/>
              </a:rPr>
              <a:t>else</a:t>
            </a:r>
            <a:r>
              <a:rPr lang="pt-BR" sz="1600" dirty="0">
                <a:latin typeface="Alef" panose="00000500000000000000" pitchFamily="2" charset="-79"/>
                <a:cs typeface="Alef" panose="00000500000000000000" pitchFamily="2" charset="-79"/>
              </a:rPr>
              <a:t>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pode verificar uma nova condição.</a:t>
            </a:r>
          </a:p>
        </p:txBody>
      </p:sp>
      <p:pic>
        <p:nvPicPr>
          <p:cNvPr id="9" name="Imagem 8" descr="Texto&#10;&#10;Descrição gerada automaticamente">
            <a:extLst>
              <a:ext uri="{FF2B5EF4-FFF2-40B4-BE49-F238E27FC236}">
                <a16:creationId xmlns:a16="http://schemas.microsoft.com/office/drawing/2014/main" id="{04637DC4-0718-74F5-88CE-D9E73AD5C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1836"/>
            <a:ext cx="6858000" cy="6106258"/>
          </a:xfrm>
          <a:prstGeom prst="rect">
            <a:avLst/>
          </a:prstGeom>
        </p:spPr>
      </p:pic>
      <p:sp>
        <p:nvSpPr>
          <p:cNvPr id="11" name="Espaço Reservado para Rodapé 10">
            <a:extLst>
              <a:ext uri="{FF2B5EF4-FFF2-40B4-BE49-F238E27FC236}">
                <a16:creationId xmlns:a16="http://schemas.microsoft.com/office/drawing/2014/main" id="{943A575A-72F5-A33D-CF6D-0DE6B202E097}"/>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7EBA41BD-DFDE-AD95-3CFA-A2720CCB8B9E}"/>
              </a:ext>
            </a:extLst>
          </p:cNvPr>
          <p:cNvSpPr>
            <a:spLocks noGrp="1"/>
          </p:cNvSpPr>
          <p:nvPr>
            <p:ph type="sldNum" sz="quarter" idx="12"/>
          </p:nvPr>
        </p:nvSpPr>
        <p:spPr/>
        <p:txBody>
          <a:bodyPr/>
          <a:lstStyle/>
          <a:p>
            <a:fld id="{BE2E3F4B-70C8-448E-93DC-87918C823AA0}" type="slidenum">
              <a:rPr lang="pt-BR" smtClean="0"/>
              <a:t>14</a:t>
            </a:fld>
            <a:endParaRPr lang="pt-BR"/>
          </a:p>
        </p:txBody>
      </p:sp>
    </p:spTree>
    <p:extLst>
      <p:ext uri="{BB962C8B-B14F-4D97-AF65-F5344CB8AC3E}">
        <p14:creationId xmlns:p14="http://schemas.microsoft.com/office/powerpoint/2010/main" val="322363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SWITCH</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 switch é uma alternativa ao </a:t>
            </a:r>
            <a:r>
              <a:rPr lang="pt-BR" sz="1600" dirty="0" err="1">
                <a:latin typeface="Alef" panose="00000500000000000000" pitchFamily="2" charset="-79"/>
                <a:cs typeface="Alef" panose="00000500000000000000" pitchFamily="2" charset="-79"/>
              </a:rPr>
              <a:t>if-else</a:t>
            </a:r>
            <a:r>
              <a:rPr lang="pt-BR" sz="1600" dirty="0">
                <a:latin typeface="Alef" panose="00000500000000000000" pitchFamily="2" charset="-79"/>
                <a:cs typeface="Alef" panose="00000500000000000000" pitchFamily="2" charset="-79"/>
              </a:rPr>
              <a:t>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quando você precisa comparar uma variável com vários valores possíveis.</a:t>
            </a:r>
          </a:p>
        </p:txBody>
      </p:sp>
      <p:pic>
        <p:nvPicPr>
          <p:cNvPr id="4" name="Imagem 3" descr="Texto&#10;&#10;Descrição gerada automaticamente">
            <a:extLst>
              <a:ext uri="{FF2B5EF4-FFF2-40B4-BE49-F238E27FC236}">
                <a16:creationId xmlns:a16="http://schemas.microsoft.com/office/drawing/2014/main" id="{45B29AEB-A38C-581E-23FE-935C17555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4" y="2782038"/>
            <a:ext cx="5499732" cy="6410344"/>
          </a:xfrm>
          <a:prstGeom prst="rect">
            <a:avLst/>
          </a:prstGeom>
        </p:spPr>
      </p:pic>
      <p:sp>
        <p:nvSpPr>
          <p:cNvPr id="10" name="Espaço Reservado para Rodapé 9">
            <a:extLst>
              <a:ext uri="{FF2B5EF4-FFF2-40B4-BE49-F238E27FC236}">
                <a16:creationId xmlns:a16="http://schemas.microsoft.com/office/drawing/2014/main" id="{DD140AAF-FB96-92E4-B0C4-A338A5328E55}"/>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546BBF01-75B7-6AB3-4735-6940F1437A21}"/>
              </a:ext>
            </a:extLst>
          </p:cNvPr>
          <p:cNvSpPr>
            <a:spLocks noGrp="1"/>
          </p:cNvSpPr>
          <p:nvPr>
            <p:ph type="sldNum" sz="quarter" idx="12"/>
          </p:nvPr>
        </p:nvSpPr>
        <p:spPr/>
        <p:txBody>
          <a:bodyPr/>
          <a:lstStyle/>
          <a:p>
            <a:fld id="{BE2E3F4B-70C8-448E-93DC-87918C823AA0}" type="slidenum">
              <a:rPr lang="pt-BR" smtClean="0"/>
              <a:t>15</a:t>
            </a:fld>
            <a:endParaRPr lang="pt-BR"/>
          </a:p>
        </p:txBody>
      </p:sp>
    </p:spTree>
    <p:extLst>
      <p:ext uri="{BB962C8B-B14F-4D97-AF65-F5344CB8AC3E}">
        <p14:creationId xmlns:p14="http://schemas.microsoft.com/office/powerpoint/2010/main" val="3123078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FOR</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 laço for é usado quando você sabe quantas vezes deseja repetir um bloco de código.</a:t>
            </a:r>
          </a:p>
        </p:txBody>
      </p:sp>
      <p:pic>
        <p:nvPicPr>
          <p:cNvPr id="9" name="Imagem 8" descr="Texto&#10;&#10;Descrição gerada automaticamente">
            <a:extLst>
              <a:ext uri="{FF2B5EF4-FFF2-40B4-BE49-F238E27FC236}">
                <a16:creationId xmlns:a16="http://schemas.microsoft.com/office/drawing/2014/main" id="{5A1BAC8D-EE50-C3E6-0B5E-5A60C7345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4135"/>
            <a:ext cx="6858000" cy="3732335"/>
          </a:xfrm>
          <a:prstGeom prst="rect">
            <a:avLst/>
          </a:prstGeom>
        </p:spPr>
      </p:pic>
      <p:sp>
        <p:nvSpPr>
          <p:cNvPr id="10" name="Espaço Reservado para Rodapé 9">
            <a:extLst>
              <a:ext uri="{FF2B5EF4-FFF2-40B4-BE49-F238E27FC236}">
                <a16:creationId xmlns:a16="http://schemas.microsoft.com/office/drawing/2014/main" id="{1EBFFA7C-C601-C157-B82D-1D51BDC1022D}"/>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5406E59A-D59C-6C73-8DCF-FC1E9A837371}"/>
              </a:ext>
            </a:extLst>
          </p:cNvPr>
          <p:cNvSpPr>
            <a:spLocks noGrp="1"/>
          </p:cNvSpPr>
          <p:nvPr>
            <p:ph type="sldNum" sz="quarter" idx="12"/>
          </p:nvPr>
        </p:nvSpPr>
        <p:spPr/>
        <p:txBody>
          <a:bodyPr/>
          <a:lstStyle/>
          <a:p>
            <a:fld id="{BE2E3F4B-70C8-448E-93DC-87918C823AA0}" type="slidenum">
              <a:rPr lang="pt-BR" smtClean="0"/>
              <a:t>16</a:t>
            </a:fld>
            <a:endParaRPr lang="pt-BR"/>
          </a:p>
        </p:txBody>
      </p:sp>
    </p:spTree>
    <p:extLst>
      <p:ext uri="{BB962C8B-B14F-4D97-AF65-F5344CB8AC3E}">
        <p14:creationId xmlns:p14="http://schemas.microsoft.com/office/powerpoint/2010/main" val="311181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WHILE</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830997"/>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 laço </a:t>
            </a:r>
            <a:r>
              <a:rPr lang="pt-BR" sz="1600" dirty="0" err="1">
                <a:latin typeface="Alef" panose="00000500000000000000" pitchFamily="2" charset="-79"/>
                <a:cs typeface="Alef" panose="00000500000000000000" pitchFamily="2" charset="-79"/>
              </a:rPr>
              <a:t>while</a:t>
            </a:r>
            <a:r>
              <a:rPr lang="pt-BR" sz="1600" dirty="0">
                <a:latin typeface="Alef" panose="00000500000000000000" pitchFamily="2" charset="-79"/>
                <a:cs typeface="Alef" panose="00000500000000000000" pitchFamily="2" charset="-79"/>
              </a:rPr>
              <a:t> executa um bloco de código enquanto uma condição é verdadeira. Use-o quando não souber de antemão quantas vezes o código deve ser repetido.</a:t>
            </a:r>
          </a:p>
        </p:txBody>
      </p:sp>
      <p:pic>
        <p:nvPicPr>
          <p:cNvPr id="4" name="Imagem 3" descr="Texto&#10;&#10;Descrição gerada automaticamente">
            <a:extLst>
              <a:ext uri="{FF2B5EF4-FFF2-40B4-BE49-F238E27FC236}">
                <a16:creationId xmlns:a16="http://schemas.microsoft.com/office/drawing/2014/main" id="{DECDF628-C3FF-9D2D-B054-4C4AEAE36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 y="3180357"/>
            <a:ext cx="6858000" cy="4325815"/>
          </a:xfrm>
          <a:prstGeom prst="rect">
            <a:avLst/>
          </a:prstGeom>
        </p:spPr>
      </p:pic>
      <p:sp>
        <p:nvSpPr>
          <p:cNvPr id="10" name="Espaço Reservado para Rodapé 9">
            <a:extLst>
              <a:ext uri="{FF2B5EF4-FFF2-40B4-BE49-F238E27FC236}">
                <a16:creationId xmlns:a16="http://schemas.microsoft.com/office/drawing/2014/main" id="{8BBC1825-16B7-818D-65AE-38D78D03D915}"/>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5746DC57-5F05-67C0-7F18-C4B04B0C7C48}"/>
              </a:ext>
            </a:extLst>
          </p:cNvPr>
          <p:cNvSpPr>
            <a:spLocks noGrp="1"/>
          </p:cNvSpPr>
          <p:nvPr>
            <p:ph type="sldNum" sz="quarter" idx="12"/>
          </p:nvPr>
        </p:nvSpPr>
        <p:spPr/>
        <p:txBody>
          <a:bodyPr/>
          <a:lstStyle/>
          <a:p>
            <a:fld id="{BE2E3F4B-70C8-448E-93DC-87918C823AA0}" type="slidenum">
              <a:rPr lang="pt-BR" smtClean="0"/>
              <a:t>17</a:t>
            </a:fld>
            <a:endParaRPr lang="pt-BR"/>
          </a:p>
        </p:txBody>
      </p:sp>
    </p:spTree>
    <p:extLst>
      <p:ext uri="{BB962C8B-B14F-4D97-AF65-F5344CB8AC3E}">
        <p14:creationId xmlns:p14="http://schemas.microsoft.com/office/powerpoint/2010/main" val="340853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DO WHILE</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830997"/>
          </a:xfrm>
          <a:prstGeom prst="rect">
            <a:avLst/>
          </a:prstGeom>
          <a:noFill/>
        </p:spPr>
        <p:txBody>
          <a:bodyPr wrap="square" rtlCol="0">
            <a:spAutoFit/>
          </a:bodyPr>
          <a:lstStyle/>
          <a:p>
            <a:r>
              <a:rPr lang="pt-BR" sz="1600">
                <a:latin typeface="Alef" panose="00000500000000000000" pitchFamily="2" charset="-79"/>
                <a:cs typeface="Alef" panose="00000500000000000000" pitchFamily="2" charset="-79"/>
              </a:rPr>
              <a:t>O laço do-while é semelhante ao while, mas garante que o bloco de código seja executado pelo menos uma vez, pois a condição é verificada após a execução.</a:t>
            </a:r>
            <a:endParaRPr lang="pt-BR" sz="1600" dirty="0">
              <a:latin typeface="Alef" panose="00000500000000000000" pitchFamily="2" charset="-79"/>
              <a:cs typeface="Alef" panose="00000500000000000000" pitchFamily="2" charset="-79"/>
            </a:endParaRPr>
          </a:p>
        </p:txBody>
      </p:sp>
      <p:pic>
        <p:nvPicPr>
          <p:cNvPr id="9" name="Imagem 8" descr="Texto&#10;&#10;Descrição gerada automaticamente">
            <a:extLst>
              <a:ext uri="{FF2B5EF4-FFF2-40B4-BE49-F238E27FC236}">
                <a16:creationId xmlns:a16="http://schemas.microsoft.com/office/drawing/2014/main" id="{02C6BF31-9822-8075-6B61-2783907A4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 y="3086963"/>
            <a:ext cx="6858000" cy="4325815"/>
          </a:xfrm>
          <a:prstGeom prst="rect">
            <a:avLst/>
          </a:prstGeom>
        </p:spPr>
      </p:pic>
      <p:sp>
        <p:nvSpPr>
          <p:cNvPr id="10" name="Espaço Reservado para Rodapé 9">
            <a:extLst>
              <a:ext uri="{FF2B5EF4-FFF2-40B4-BE49-F238E27FC236}">
                <a16:creationId xmlns:a16="http://schemas.microsoft.com/office/drawing/2014/main" id="{C73FCB8E-B244-F9B2-C36C-168C997CE15F}"/>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98352D2F-5C33-4AE7-76C2-EB41B8C09109}"/>
              </a:ext>
            </a:extLst>
          </p:cNvPr>
          <p:cNvSpPr>
            <a:spLocks noGrp="1"/>
          </p:cNvSpPr>
          <p:nvPr>
            <p:ph type="sldNum" sz="quarter" idx="12"/>
          </p:nvPr>
        </p:nvSpPr>
        <p:spPr/>
        <p:txBody>
          <a:bodyPr/>
          <a:lstStyle/>
          <a:p>
            <a:fld id="{BE2E3F4B-70C8-448E-93DC-87918C823AA0}" type="slidenum">
              <a:rPr lang="pt-BR" smtClean="0"/>
              <a:t>18</a:t>
            </a:fld>
            <a:endParaRPr lang="pt-BR"/>
          </a:p>
        </p:txBody>
      </p:sp>
    </p:spTree>
    <p:extLst>
      <p:ext uri="{BB962C8B-B14F-4D97-AF65-F5344CB8AC3E}">
        <p14:creationId xmlns:p14="http://schemas.microsoft.com/office/powerpoint/2010/main" val="345012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Estruturas de controle</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635887"/>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2349360"/>
            <a:ext cx="6048103" cy="1323439"/>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Estruturas de controle são amplamente usadas para criar lógica em aplicativos. Por exemplo, em um sistema de login, você pode usar </a:t>
            </a:r>
            <a:r>
              <a:rPr lang="pt-BR" sz="1600" dirty="0" err="1">
                <a:latin typeface="Alef" panose="00000500000000000000" pitchFamily="2" charset="-79"/>
                <a:cs typeface="Alef" panose="00000500000000000000" pitchFamily="2" charset="-79"/>
              </a:rPr>
              <a:t>if</a:t>
            </a:r>
            <a:r>
              <a:rPr lang="pt-BR" sz="1600" dirty="0">
                <a:latin typeface="Alef" panose="00000500000000000000" pitchFamily="2" charset="-79"/>
                <a:cs typeface="Alef" panose="00000500000000000000" pitchFamily="2" charset="-79"/>
              </a:rPr>
              <a:t> para verificar se o usuário e a senha estão corretos. Em um jogo, você pode usar for para criar um loop que atualiza a posição do personagem a cada quadro.</a:t>
            </a:r>
          </a:p>
        </p:txBody>
      </p:sp>
      <p:sp>
        <p:nvSpPr>
          <p:cNvPr id="2" name="Espaço Reservado para Rodapé 1">
            <a:extLst>
              <a:ext uri="{FF2B5EF4-FFF2-40B4-BE49-F238E27FC236}">
                <a16:creationId xmlns:a16="http://schemas.microsoft.com/office/drawing/2014/main" id="{1C634A3A-C734-52D1-68E4-B13ECE1B74F4}"/>
              </a:ext>
            </a:extLst>
          </p:cNvPr>
          <p:cNvSpPr>
            <a:spLocks noGrp="1"/>
          </p:cNvSpPr>
          <p:nvPr>
            <p:ph type="ftr" sz="quarter" idx="11"/>
          </p:nvPr>
        </p:nvSpPr>
        <p:spPr/>
        <p:txBody>
          <a:bodyPr/>
          <a:lstStyle/>
          <a:p>
            <a:r>
              <a:rPr lang="pt-BR"/>
              <a:t>JAVA: A JORNADA DOS CÓDIGOS - ANNA ANDRADE</a:t>
            </a:r>
          </a:p>
        </p:txBody>
      </p:sp>
      <p:sp>
        <p:nvSpPr>
          <p:cNvPr id="4" name="Espaço Reservado para Número de Slide 3">
            <a:extLst>
              <a:ext uri="{FF2B5EF4-FFF2-40B4-BE49-F238E27FC236}">
                <a16:creationId xmlns:a16="http://schemas.microsoft.com/office/drawing/2014/main" id="{054D8C75-2BFA-0487-34D5-3E351EF8EE50}"/>
              </a:ext>
            </a:extLst>
          </p:cNvPr>
          <p:cNvSpPr>
            <a:spLocks noGrp="1"/>
          </p:cNvSpPr>
          <p:nvPr>
            <p:ph type="sldNum" sz="quarter" idx="12"/>
          </p:nvPr>
        </p:nvSpPr>
        <p:spPr/>
        <p:txBody>
          <a:bodyPr/>
          <a:lstStyle/>
          <a:p>
            <a:fld id="{BE2E3F4B-70C8-448E-93DC-87918C823AA0}" type="slidenum">
              <a:rPr lang="pt-BR" smtClean="0"/>
              <a:t>19</a:t>
            </a:fld>
            <a:endParaRPr lang="pt-BR"/>
          </a:p>
        </p:txBody>
      </p:sp>
    </p:spTree>
    <p:extLst>
      <p:ext uri="{BB962C8B-B14F-4D97-AF65-F5344CB8AC3E}">
        <p14:creationId xmlns:p14="http://schemas.microsoft.com/office/powerpoint/2010/main" val="316707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29E0846-6AA4-445A-AC24-49BB0E0DC8F5}"/>
              </a:ext>
            </a:extLst>
          </p:cNvPr>
          <p:cNvSpPr txBox="1"/>
          <p:nvPr/>
        </p:nvSpPr>
        <p:spPr>
          <a:xfrm>
            <a:off x="404947" y="1988736"/>
            <a:ext cx="6048103" cy="1815882"/>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Java é uma linguagem de programação poderosa e versátil, usada para desenvolver aplicativos para diversas plataformas. Neste ebook, vamos explorar os principais comandos em Java e entender o básico necessário para que um código funcione. Vamos seguir uma abordagem simples e prática, com exemplos de código em contextos reais. Pronto para começar essa jornada? Vamos lá!</a:t>
            </a:r>
          </a:p>
        </p:txBody>
      </p:sp>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Introdução</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descr="Java logo - Ícones Social media e Logos">
            <a:extLst>
              <a:ext uri="{FF2B5EF4-FFF2-40B4-BE49-F238E27FC236}">
                <a16:creationId xmlns:a16="http://schemas.microsoft.com/office/drawing/2014/main" id="{BEEF48E9-EE98-E52D-8D94-A743054A3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65" y="4325983"/>
            <a:ext cx="5183929" cy="2591965"/>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Rodapé 8">
            <a:extLst>
              <a:ext uri="{FF2B5EF4-FFF2-40B4-BE49-F238E27FC236}">
                <a16:creationId xmlns:a16="http://schemas.microsoft.com/office/drawing/2014/main" id="{B277EAF0-55F6-F505-FBDD-5F4DB7E83C5E}"/>
              </a:ext>
            </a:extLst>
          </p:cNvPr>
          <p:cNvSpPr>
            <a:spLocks noGrp="1"/>
          </p:cNvSpPr>
          <p:nvPr>
            <p:ph type="ftr" sz="quarter" idx="11"/>
          </p:nvPr>
        </p:nvSpPr>
        <p:spPr/>
        <p:txBody>
          <a:bodyPr/>
          <a:lstStyle/>
          <a:p>
            <a:r>
              <a:rPr lang="pt-BR"/>
              <a:t>JAVA: A JORNADA DOS CÓDIGOS - ANNA ANDRADE</a:t>
            </a:r>
          </a:p>
        </p:txBody>
      </p:sp>
      <p:sp>
        <p:nvSpPr>
          <p:cNvPr id="10" name="Espaço Reservado para Número de Slide 9">
            <a:extLst>
              <a:ext uri="{FF2B5EF4-FFF2-40B4-BE49-F238E27FC236}">
                <a16:creationId xmlns:a16="http://schemas.microsoft.com/office/drawing/2014/main" id="{F25ECE79-69F5-3E19-53CF-2BD7ADC3B3D6}"/>
              </a:ext>
            </a:extLst>
          </p:cNvPr>
          <p:cNvSpPr>
            <a:spLocks noGrp="1"/>
          </p:cNvSpPr>
          <p:nvPr>
            <p:ph type="sldNum" sz="quarter" idx="12"/>
          </p:nvPr>
        </p:nvSpPr>
        <p:spPr/>
        <p:txBody>
          <a:bodyPr/>
          <a:lstStyle/>
          <a:p>
            <a:fld id="{BE2E3F4B-70C8-448E-93DC-87918C823AA0}" type="slidenum">
              <a:rPr lang="pt-BR" smtClean="0"/>
              <a:t>2</a:t>
            </a:fld>
            <a:endParaRPr lang="pt-BR"/>
          </a:p>
        </p:txBody>
      </p:sp>
    </p:spTree>
    <p:extLst>
      <p:ext uri="{BB962C8B-B14F-4D97-AF65-F5344CB8AC3E}">
        <p14:creationId xmlns:p14="http://schemas.microsoft.com/office/powerpoint/2010/main" val="184523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28508" y="0"/>
            <a:ext cx="3400975"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04</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Métodos</a:t>
            </a:r>
          </a:p>
        </p:txBody>
      </p:sp>
    </p:spTree>
    <p:extLst>
      <p:ext uri="{BB962C8B-B14F-4D97-AF65-F5344CB8AC3E}">
        <p14:creationId xmlns:p14="http://schemas.microsoft.com/office/powerpoint/2010/main" val="355322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2808692"/>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Declaração e definição</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1593986"/>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Métodos são blocos de código que realizam uma tarefa específica e podem ser reutilizados em diferentes partes do programa. Eles ajudam a organizar o código, evitando duplicação e tornando o código mais legível e fácil de manter.</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3407845"/>
            <a:ext cx="6048103" cy="830997"/>
          </a:xfrm>
          <a:prstGeom prst="rect">
            <a:avLst/>
          </a:prstGeom>
          <a:noFill/>
        </p:spPr>
        <p:txBody>
          <a:bodyPr wrap="square" rtlCol="0">
            <a:spAutoFit/>
          </a:bodyPr>
          <a:lstStyle/>
          <a:p>
            <a:r>
              <a:rPr lang="pt-BR" sz="1600">
                <a:latin typeface="Alef" panose="00000500000000000000" pitchFamily="2" charset="-79"/>
                <a:cs typeface="Alef" panose="00000500000000000000" pitchFamily="2" charset="-79"/>
              </a:rPr>
              <a:t>Os métodos em Java são definidos dentro de uma classe e podem ser chamados a partir de outros métodos ou objetos. Um método pode retornar um valor ou não.</a:t>
            </a:r>
            <a:endParaRPr lang="pt-BR" sz="1600" dirty="0">
              <a:latin typeface="Alef" panose="00000500000000000000" pitchFamily="2" charset="-79"/>
              <a:cs typeface="Alef" panose="00000500000000000000" pitchFamily="2" charset="-79"/>
            </a:endParaRPr>
          </a:p>
        </p:txBody>
      </p:sp>
      <p:pic>
        <p:nvPicPr>
          <p:cNvPr id="19" name="Imagem 18" descr="Texto&#10;&#10;Descrição gerada automaticamente">
            <a:extLst>
              <a:ext uri="{FF2B5EF4-FFF2-40B4-BE49-F238E27FC236}">
                <a16:creationId xmlns:a16="http://schemas.microsoft.com/office/drawing/2014/main" id="{A5F8AF83-F063-E69B-BDA9-22D21B49D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38842"/>
            <a:ext cx="6858000" cy="4253802"/>
          </a:xfrm>
          <a:prstGeom prst="rect">
            <a:avLst/>
          </a:prstGeom>
        </p:spPr>
      </p:pic>
      <p:sp>
        <p:nvSpPr>
          <p:cNvPr id="20" name="Espaço Reservado para Rodapé 19">
            <a:extLst>
              <a:ext uri="{FF2B5EF4-FFF2-40B4-BE49-F238E27FC236}">
                <a16:creationId xmlns:a16="http://schemas.microsoft.com/office/drawing/2014/main" id="{5EC293EE-ECCC-0C40-398D-6C889C3FC38F}"/>
              </a:ext>
            </a:extLst>
          </p:cNvPr>
          <p:cNvSpPr>
            <a:spLocks noGrp="1"/>
          </p:cNvSpPr>
          <p:nvPr>
            <p:ph type="ftr" sz="quarter" idx="11"/>
          </p:nvPr>
        </p:nvSpPr>
        <p:spPr/>
        <p:txBody>
          <a:bodyPr/>
          <a:lstStyle/>
          <a:p>
            <a:r>
              <a:rPr lang="pt-BR"/>
              <a:t>JAVA: A JORNADA DOS CÓDIGOS - ANNA ANDRADE</a:t>
            </a:r>
          </a:p>
        </p:txBody>
      </p:sp>
      <p:sp>
        <p:nvSpPr>
          <p:cNvPr id="21" name="Espaço Reservado para Número de Slide 20">
            <a:extLst>
              <a:ext uri="{FF2B5EF4-FFF2-40B4-BE49-F238E27FC236}">
                <a16:creationId xmlns:a16="http://schemas.microsoft.com/office/drawing/2014/main" id="{20E4B94F-54B9-C806-258A-9B408BD7C7B8}"/>
              </a:ext>
            </a:extLst>
          </p:cNvPr>
          <p:cNvSpPr>
            <a:spLocks noGrp="1"/>
          </p:cNvSpPr>
          <p:nvPr>
            <p:ph type="sldNum" sz="quarter" idx="12"/>
          </p:nvPr>
        </p:nvSpPr>
        <p:spPr/>
        <p:txBody>
          <a:bodyPr/>
          <a:lstStyle/>
          <a:p>
            <a:fld id="{BE2E3F4B-70C8-448E-93DC-87918C823AA0}" type="slidenum">
              <a:rPr lang="pt-BR" smtClean="0"/>
              <a:t>21</a:t>
            </a:fld>
            <a:endParaRPr lang="pt-BR"/>
          </a:p>
        </p:txBody>
      </p:sp>
    </p:spTree>
    <p:extLst>
      <p:ext uri="{BB962C8B-B14F-4D97-AF65-F5344CB8AC3E}">
        <p14:creationId xmlns:p14="http://schemas.microsoft.com/office/powerpoint/2010/main" val="2246705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Sobrecarga de Métodos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A sobrecarga de métodos permite que você tenha múltiplos métodos com o mesmo nome, mas com diferentes parâmetros. Isso é útil para realizar a mesma operação com diferentes tipos ou quantidades de dados.</a:t>
            </a:r>
          </a:p>
        </p:txBody>
      </p:sp>
      <p:pic>
        <p:nvPicPr>
          <p:cNvPr id="9" name="Imagem 8" descr="Texto&#10;&#10;Descrição gerada automaticamente">
            <a:extLst>
              <a:ext uri="{FF2B5EF4-FFF2-40B4-BE49-F238E27FC236}">
                <a16:creationId xmlns:a16="http://schemas.microsoft.com/office/drawing/2014/main" id="{DB532110-BF30-1030-F5D2-3563A42E0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5085"/>
            <a:ext cx="6858000" cy="3786809"/>
          </a:xfrm>
          <a:prstGeom prst="rect">
            <a:avLst/>
          </a:prstGeom>
        </p:spPr>
      </p:pic>
      <p:sp>
        <p:nvSpPr>
          <p:cNvPr id="10" name="Espaço Reservado para Rodapé 9">
            <a:extLst>
              <a:ext uri="{FF2B5EF4-FFF2-40B4-BE49-F238E27FC236}">
                <a16:creationId xmlns:a16="http://schemas.microsoft.com/office/drawing/2014/main" id="{5D19CAB1-1B2E-0494-AC11-B1BFE2D76D18}"/>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5B570976-E0CB-C738-7294-94C706629A1A}"/>
              </a:ext>
            </a:extLst>
          </p:cNvPr>
          <p:cNvSpPr>
            <a:spLocks noGrp="1"/>
          </p:cNvSpPr>
          <p:nvPr>
            <p:ph type="sldNum" sz="quarter" idx="12"/>
          </p:nvPr>
        </p:nvSpPr>
        <p:spPr/>
        <p:txBody>
          <a:bodyPr/>
          <a:lstStyle/>
          <a:p>
            <a:fld id="{BE2E3F4B-70C8-448E-93DC-87918C823AA0}" type="slidenum">
              <a:rPr lang="pt-BR" smtClean="0"/>
              <a:t>22</a:t>
            </a:fld>
            <a:endParaRPr lang="pt-BR"/>
          </a:p>
        </p:txBody>
      </p:sp>
    </p:spTree>
    <p:extLst>
      <p:ext uri="{BB962C8B-B14F-4D97-AF65-F5344CB8AC3E}">
        <p14:creationId xmlns:p14="http://schemas.microsoft.com/office/powerpoint/2010/main" val="280133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Métodos Estáticos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Métodos estáticos pertencem à classe, não a instâncias da classe. Eles podem ser chamados sem criar um objeto da classe. Use métodos estáticos para operações que não dependem do estado de um objeto.</a:t>
            </a:r>
          </a:p>
        </p:txBody>
      </p:sp>
      <p:pic>
        <p:nvPicPr>
          <p:cNvPr id="10" name="Imagem 9" descr="Texto&#10;&#10;Descrição gerada automaticamente">
            <a:extLst>
              <a:ext uri="{FF2B5EF4-FFF2-40B4-BE49-F238E27FC236}">
                <a16:creationId xmlns:a16="http://schemas.microsoft.com/office/drawing/2014/main" id="{EC970D50-DF04-C64E-8CB9-F74E06F8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9" y="3165085"/>
            <a:ext cx="6858000" cy="4193498"/>
          </a:xfrm>
          <a:prstGeom prst="rect">
            <a:avLst/>
          </a:prstGeom>
        </p:spPr>
      </p:pic>
      <p:sp>
        <p:nvSpPr>
          <p:cNvPr id="11" name="Espaço Reservado para Rodapé 10">
            <a:extLst>
              <a:ext uri="{FF2B5EF4-FFF2-40B4-BE49-F238E27FC236}">
                <a16:creationId xmlns:a16="http://schemas.microsoft.com/office/drawing/2014/main" id="{0EAABD1B-676A-E670-9F96-96BB03A39FEE}"/>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ED93DFB6-2567-1381-C17A-1D9895BB5863}"/>
              </a:ext>
            </a:extLst>
          </p:cNvPr>
          <p:cNvSpPr>
            <a:spLocks noGrp="1"/>
          </p:cNvSpPr>
          <p:nvPr>
            <p:ph type="sldNum" sz="quarter" idx="12"/>
          </p:nvPr>
        </p:nvSpPr>
        <p:spPr/>
        <p:txBody>
          <a:bodyPr/>
          <a:lstStyle/>
          <a:p>
            <a:fld id="{BE2E3F4B-70C8-448E-93DC-87918C823AA0}" type="slidenum">
              <a:rPr lang="pt-BR" smtClean="0"/>
              <a:t>23</a:t>
            </a:fld>
            <a:endParaRPr lang="pt-BR"/>
          </a:p>
        </p:txBody>
      </p:sp>
    </p:spTree>
    <p:extLst>
      <p:ext uri="{BB962C8B-B14F-4D97-AF65-F5344CB8AC3E}">
        <p14:creationId xmlns:p14="http://schemas.microsoft.com/office/powerpoint/2010/main" val="246085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Métodos de Instância</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584775"/>
          </a:xfrm>
          <a:prstGeom prst="rect">
            <a:avLst/>
          </a:prstGeom>
          <a:noFill/>
        </p:spPr>
        <p:txBody>
          <a:bodyPr wrap="square" rtlCol="0">
            <a:spAutoFit/>
          </a:bodyPr>
          <a:lstStyle/>
          <a:p>
            <a:r>
              <a:rPr lang="pt-BR" sz="1600" dirty="0"/>
              <a:t>Métodos de instância são associados a uma instância específica da classe. Eles podem acessar e modificar variáveis de instância.</a:t>
            </a:r>
            <a:endParaRPr lang="pt-BR" sz="1600" dirty="0">
              <a:latin typeface="Alef" panose="00000500000000000000" pitchFamily="2" charset="-79"/>
              <a:cs typeface="Alef" panose="00000500000000000000" pitchFamily="2" charset="-79"/>
            </a:endParaRPr>
          </a:p>
        </p:txBody>
      </p:sp>
      <p:pic>
        <p:nvPicPr>
          <p:cNvPr id="9" name="Imagem 8" descr="Texto&#10;&#10;Descrição gerada automaticamente">
            <a:extLst>
              <a:ext uri="{FF2B5EF4-FFF2-40B4-BE49-F238E27FC236}">
                <a16:creationId xmlns:a16="http://schemas.microsoft.com/office/drawing/2014/main" id="{E3A8CEBC-6D62-BF79-BB20-E6D5F4DA9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72642"/>
            <a:ext cx="6858000" cy="5187612"/>
          </a:xfrm>
          <a:prstGeom prst="rect">
            <a:avLst/>
          </a:prstGeom>
        </p:spPr>
      </p:pic>
      <p:sp>
        <p:nvSpPr>
          <p:cNvPr id="11" name="Espaço Reservado para Rodapé 10">
            <a:extLst>
              <a:ext uri="{FF2B5EF4-FFF2-40B4-BE49-F238E27FC236}">
                <a16:creationId xmlns:a16="http://schemas.microsoft.com/office/drawing/2014/main" id="{723E85F8-3B75-2F5C-23A2-22626A110864}"/>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A1DAA9B1-0F24-7CCF-1845-B0CB91CFFDA8}"/>
              </a:ext>
            </a:extLst>
          </p:cNvPr>
          <p:cNvSpPr>
            <a:spLocks noGrp="1"/>
          </p:cNvSpPr>
          <p:nvPr>
            <p:ph type="sldNum" sz="quarter" idx="12"/>
          </p:nvPr>
        </p:nvSpPr>
        <p:spPr/>
        <p:txBody>
          <a:bodyPr/>
          <a:lstStyle/>
          <a:p>
            <a:fld id="{BE2E3F4B-70C8-448E-93DC-87918C823AA0}" type="slidenum">
              <a:rPr lang="pt-BR" smtClean="0"/>
              <a:t>24</a:t>
            </a:fld>
            <a:endParaRPr lang="pt-BR"/>
          </a:p>
        </p:txBody>
      </p:sp>
    </p:spTree>
    <p:extLst>
      <p:ext uri="{BB962C8B-B14F-4D97-AF65-F5344CB8AC3E}">
        <p14:creationId xmlns:p14="http://schemas.microsoft.com/office/powerpoint/2010/main" val="337371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Parâmetros de Métodos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830997"/>
          </a:xfrm>
          <a:prstGeom prst="rect">
            <a:avLst/>
          </a:prstGeom>
          <a:noFill/>
        </p:spPr>
        <p:txBody>
          <a:bodyPr wrap="square" rtlCol="0">
            <a:spAutoFit/>
          </a:bodyPr>
          <a:lstStyle/>
          <a:p>
            <a:r>
              <a:rPr lang="pt-BR" sz="1600" dirty="0"/>
              <a:t>Métodos podem aceitar parâmetros que são passados quando o método é chamado. Esses parâmetros são usados dentro do método para realizar operações.</a:t>
            </a:r>
            <a:endParaRPr lang="pt-BR" sz="1600" dirty="0">
              <a:latin typeface="Alef" panose="00000500000000000000" pitchFamily="2" charset="-79"/>
              <a:cs typeface="Alef" panose="00000500000000000000" pitchFamily="2" charset="-79"/>
            </a:endParaRPr>
          </a:p>
        </p:txBody>
      </p:sp>
      <p:pic>
        <p:nvPicPr>
          <p:cNvPr id="10" name="Imagem 9" descr="Tela preta com letras brancas&#10;&#10;Descrição gerada automaticamente">
            <a:extLst>
              <a:ext uri="{FF2B5EF4-FFF2-40B4-BE49-F238E27FC236}">
                <a16:creationId xmlns:a16="http://schemas.microsoft.com/office/drawing/2014/main" id="{9F0A0C16-C5AF-AC48-D5A5-0646C5603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0" y="2918864"/>
            <a:ext cx="6858000" cy="3524389"/>
          </a:xfrm>
          <a:prstGeom prst="rect">
            <a:avLst/>
          </a:prstGeom>
        </p:spPr>
      </p:pic>
      <p:sp>
        <p:nvSpPr>
          <p:cNvPr id="11" name="Espaço Reservado para Rodapé 10">
            <a:extLst>
              <a:ext uri="{FF2B5EF4-FFF2-40B4-BE49-F238E27FC236}">
                <a16:creationId xmlns:a16="http://schemas.microsoft.com/office/drawing/2014/main" id="{8BC956EB-B105-DC82-6B81-947198B2BF0F}"/>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99D13F81-46BF-D805-4116-041BE58864D0}"/>
              </a:ext>
            </a:extLst>
          </p:cNvPr>
          <p:cNvSpPr>
            <a:spLocks noGrp="1"/>
          </p:cNvSpPr>
          <p:nvPr>
            <p:ph type="sldNum" sz="quarter" idx="12"/>
          </p:nvPr>
        </p:nvSpPr>
        <p:spPr/>
        <p:txBody>
          <a:bodyPr/>
          <a:lstStyle/>
          <a:p>
            <a:fld id="{BE2E3F4B-70C8-448E-93DC-87918C823AA0}" type="slidenum">
              <a:rPr lang="pt-BR" smtClean="0"/>
              <a:t>25</a:t>
            </a:fld>
            <a:endParaRPr lang="pt-BR"/>
          </a:p>
        </p:txBody>
      </p:sp>
    </p:spTree>
    <p:extLst>
      <p:ext uri="{BB962C8B-B14F-4D97-AF65-F5344CB8AC3E}">
        <p14:creationId xmlns:p14="http://schemas.microsoft.com/office/powerpoint/2010/main" val="421669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Métodos e funções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Retornos de Métodos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830997"/>
          </a:xfrm>
          <a:prstGeom prst="rect">
            <a:avLst/>
          </a:prstGeom>
          <a:noFill/>
        </p:spPr>
        <p:txBody>
          <a:bodyPr wrap="square" rtlCol="0">
            <a:spAutoFit/>
          </a:bodyPr>
          <a:lstStyle/>
          <a:p>
            <a:r>
              <a:rPr lang="pt-BR" sz="1600" dirty="0"/>
              <a:t>Métodos que retornam valores devem ter um tipo de retorno especificado. O valor retornado pode ser usado onde o método é chamado.</a:t>
            </a:r>
            <a:endParaRPr lang="pt-BR" sz="1600" dirty="0">
              <a:latin typeface="Alef" panose="00000500000000000000" pitchFamily="2" charset="-79"/>
              <a:cs typeface="Alef" panose="00000500000000000000" pitchFamily="2" charset="-79"/>
            </a:endParaRPr>
          </a:p>
        </p:txBody>
      </p:sp>
      <p:pic>
        <p:nvPicPr>
          <p:cNvPr id="9" name="Imagem 8" descr="Texto&#10;&#10;Descrição gerada automaticamente">
            <a:extLst>
              <a:ext uri="{FF2B5EF4-FFF2-40B4-BE49-F238E27FC236}">
                <a16:creationId xmlns:a16="http://schemas.microsoft.com/office/drawing/2014/main" id="{FFF60363-267C-BF9B-B548-66650965E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83" y="2918864"/>
            <a:ext cx="6858000" cy="3602865"/>
          </a:xfrm>
          <a:prstGeom prst="rect">
            <a:avLst/>
          </a:prstGeom>
        </p:spPr>
      </p:pic>
      <p:sp>
        <p:nvSpPr>
          <p:cNvPr id="11" name="CaixaDeTexto 10">
            <a:extLst>
              <a:ext uri="{FF2B5EF4-FFF2-40B4-BE49-F238E27FC236}">
                <a16:creationId xmlns:a16="http://schemas.microsoft.com/office/drawing/2014/main" id="{AA243EA1-A840-6191-1B43-2AAA3439FB38}"/>
              </a:ext>
            </a:extLst>
          </p:cNvPr>
          <p:cNvSpPr txBox="1"/>
          <p:nvPr/>
        </p:nvSpPr>
        <p:spPr>
          <a:xfrm>
            <a:off x="809897" y="6629138"/>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sp>
        <p:nvSpPr>
          <p:cNvPr id="12" name="CaixaDeTexto 11">
            <a:extLst>
              <a:ext uri="{FF2B5EF4-FFF2-40B4-BE49-F238E27FC236}">
                <a16:creationId xmlns:a16="http://schemas.microsoft.com/office/drawing/2014/main" id="{F22D04EB-CDEB-0513-3245-665ED5400BFF}"/>
              </a:ext>
            </a:extLst>
          </p:cNvPr>
          <p:cNvSpPr txBox="1"/>
          <p:nvPr/>
        </p:nvSpPr>
        <p:spPr>
          <a:xfrm>
            <a:off x="516803" y="7228291"/>
            <a:ext cx="6048103" cy="1323439"/>
          </a:xfrm>
          <a:prstGeom prst="rect">
            <a:avLst/>
          </a:prstGeom>
          <a:noFill/>
        </p:spPr>
        <p:txBody>
          <a:bodyPr wrap="square" rtlCol="0">
            <a:spAutoFit/>
          </a:bodyPr>
          <a:lstStyle/>
          <a:p>
            <a:r>
              <a:rPr lang="pt-BR" sz="1600" dirty="0"/>
              <a:t>Métodos são usados em praticamente todos os programas Java. Eles ajudam a modularizar o código, facilitam a reutilização e a manutenção. Por exemplo, em um sistema de gerenciamento de usuários, você pode ter métodos para adicionar, remover e listar usuários.</a:t>
            </a:r>
            <a:endParaRPr lang="pt-BR" sz="1600" dirty="0">
              <a:latin typeface="Alef" panose="00000500000000000000" pitchFamily="2" charset="-79"/>
              <a:cs typeface="Alef" panose="00000500000000000000" pitchFamily="2" charset="-79"/>
            </a:endParaRPr>
          </a:p>
        </p:txBody>
      </p:sp>
      <p:sp>
        <p:nvSpPr>
          <p:cNvPr id="13" name="Espaço Reservado para Rodapé 12">
            <a:extLst>
              <a:ext uri="{FF2B5EF4-FFF2-40B4-BE49-F238E27FC236}">
                <a16:creationId xmlns:a16="http://schemas.microsoft.com/office/drawing/2014/main" id="{0B49098D-482E-752F-1E60-4308B08E7102}"/>
              </a:ext>
            </a:extLst>
          </p:cNvPr>
          <p:cNvSpPr>
            <a:spLocks noGrp="1"/>
          </p:cNvSpPr>
          <p:nvPr>
            <p:ph type="ftr" sz="quarter" idx="11"/>
          </p:nvPr>
        </p:nvSpPr>
        <p:spPr/>
        <p:txBody>
          <a:bodyPr/>
          <a:lstStyle/>
          <a:p>
            <a:r>
              <a:rPr lang="pt-BR"/>
              <a:t>JAVA: A JORNADA DOS CÓDIGOS - ANNA ANDRADE</a:t>
            </a:r>
          </a:p>
        </p:txBody>
      </p:sp>
      <p:sp>
        <p:nvSpPr>
          <p:cNvPr id="14" name="Espaço Reservado para Número de Slide 13">
            <a:extLst>
              <a:ext uri="{FF2B5EF4-FFF2-40B4-BE49-F238E27FC236}">
                <a16:creationId xmlns:a16="http://schemas.microsoft.com/office/drawing/2014/main" id="{7E3238C2-F5E0-C56B-7602-2C59CB1D7960}"/>
              </a:ext>
            </a:extLst>
          </p:cNvPr>
          <p:cNvSpPr>
            <a:spLocks noGrp="1"/>
          </p:cNvSpPr>
          <p:nvPr>
            <p:ph type="sldNum" sz="quarter" idx="12"/>
          </p:nvPr>
        </p:nvSpPr>
        <p:spPr/>
        <p:txBody>
          <a:bodyPr/>
          <a:lstStyle/>
          <a:p>
            <a:fld id="{BE2E3F4B-70C8-448E-93DC-87918C823AA0}" type="slidenum">
              <a:rPr lang="pt-BR" smtClean="0"/>
              <a:t>26</a:t>
            </a:fld>
            <a:endParaRPr lang="pt-BR"/>
          </a:p>
        </p:txBody>
      </p:sp>
    </p:spTree>
    <p:extLst>
      <p:ext uri="{BB962C8B-B14F-4D97-AF65-F5344CB8AC3E}">
        <p14:creationId xmlns:p14="http://schemas.microsoft.com/office/powerpoint/2010/main" val="239680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28508" y="0"/>
            <a:ext cx="3400975"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05</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err="1">
                <a:solidFill>
                  <a:schemeClr val="bg2"/>
                </a:solidFill>
                <a:latin typeface="ADLaM Display" panose="02010000000000000000" pitchFamily="2" charset="0"/>
                <a:ea typeface="ADLaM Display" panose="02010000000000000000" pitchFamily="2" charset="0"/>
                <a:cs typeface="ADLaM Display" panose="02010000000000000000" pitchFamily="2" charset="0"/>
              </a:rPr>
              <a:t>Arrays</a:t>
            </a: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 e Coleções</a:t>
            </a:r>
          </a:p>
        </p:txBody>
      </p:sp>
    </p:spTree>
    <p:extLst>
      <p:ext uri="{BB962C8B-B14F-4D97-AF65-F5344CB8AC3E}">
        <p14:creationId xmlns:p14="http://schemas.microsoft.com/office/powerpoint/2010/main" val="1862911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2917425"/>
            <a:ext cx="6048103" cy="461665"/>
          </a:xfrm>
          <a:prstGeom prst="rect">
            <a:avLst/>
          </a:prstGeom>
          <a:noFill/>
        </p:spPr>
        <p:txBody>
          <a:bodyPr wrap="square" rtlCol="0">
            <a:spAutoFit/>
          </a:bodyPr>
          <a:lstStyle/>
          <a:p>
            <a:r>
              <a:rPr lang="pt-BR" sz="2400" b="1" dirty="0" err="1">
                <a:latin typeface="ADLaM Display" panose="02010000000000000000" pitchFamily="2" charset="0"/>
                <a:ea typeface="ADLaM Display" panose="02010000000000000000" pitchFamily="2" charset="0"/>
                <a:cs typeface="ADLaM Display" panose="02010000000000000000" pitchFamily="2" charset="0"/>
              </a:rPr>
              <a:t>Arrays</a:t>
            </a:r>
            <a:endParaRPr lang="pt-BR" sz="2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1593986"/>
            <a:ext cx="6048103" cy="1323439"/>
          </a:xfrm>
          <a:prstGeom prst="rect">
            <a:avLst/>
          </a:prstGeom>
          <a:noFill/>
        </p:spPr>
        <p:txBody>
          <a:bodyPr wrap="square" rtlCol="0">
            <a:spAutoFit/>
          </a:bodyPr>
          <a:lstStyle/>
          <a:p>
            <a:r>
              <a:rPr lang="pt-BR" sz="1600" dirty="0" err="1">
                <a:latin typeface="Alef" panose="00000500000000000000" pitchFamily="2" charset="-79"/>
                <a:cs typeface="Alef" panose="00000500000000000000" pitchFamily="2" charset="-79"/>
              </a:rPr>
              <a:t>Arrays</a:t>
            </a:r>
            <a:r>
              <a:rPr lang="pt-BR" sz="1600" dirty="0">
                <a:latin typeface="Alef" panose="00000500000000000000" pitchFamily="2" charset="-79"/>
                <a:cs typeface="Alef" panose="00000500000000000000" pitchFamily="2" charset="-79"/>
              </a:rPr>
              <a:t> e coleções são estruturas importantes em Java para armazenar e gerenciar conjuntos de dados. </a:t>
            </a:r>
            <a:r>
              <a:rPr lang="pt-BR" sz="1600" dirty="0" err="1">
                <a:latin typeface="Alef" panose="00000500000000000000" pitchFamily="2" charset="-79"/>
                <a:cs typeface="Alef" panose="00000500000000000000" pitchFamily="2" charset="-79"/>
              </a:rPr>
              <a:t>Arrays</a:t>
            </a:r>
            <a:r>
              <a:rPr lang="pt-BR" sz="1600" dirty="0">
                <a:latin typeface="Alef" panose="00000500000000000000" pitchFamily="2" charset="-79"/>
                <a:cs typeface="Alef" panose="00000500000000000000" pitchFamily="2" charset="-79"/>
              </a:rPr>
              <a:t> fornecem uma maneira simples de armazenar múltiplos valores do mesmo tipo, enquanto as coleções oferecem mais flexibilidade e funcionalidades avançadas para manipulação de dados.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3407845"/>
            <a:ext cx="6048103" cy="1077218"/>
          </a:xfrm>
          <a:prstGeom prst="rect">
            <a:avLst/>
          </a:prstGeom>
          <a:noFill/>
        </p:spPr>
        <p:txBody>
          <a:bodyPr wrap="square" rtlCol="0">
            <a:spAutoFit/>
          </a:bodyPr>
          <a:lstStyle/>
          <a:p>
            <a:r>
              <a:rPr lang="pt-BR" sz="1600" dirty="0" err="1">
                <a:latin typeface="Alef" panose="00000500000000000000" pitchFamily="2" charset="-79"/>
                <a:cs typeface="Alef" panose="00000500000000000000" pitchFamily="2" charset="-79"/>
              </a:rPr>
              <a:t>Arrays</a:t>
            </a:r>
            <a:r>
              <a:rPr lang="pt-BR" sz="1600" dirty="0">
                <a:latin typeface="Alef" panose="00000500000000000000" pitchFamily="2" charset="-79"/>
                <a:cs typeface="Alef" panose="00000500000000000000" pitchFamily="2" charset="-79"/>
              </a:rPr>
              <a:t> são estruturas de dados que armazenam múltiplos valores em uma única variável, com todos os valores sendo do mesmo tipo. Eles têm um tamanho fixo que deve ser especificado na criação.</a:t>
            </a:r>
          </a:p>
        </p:txBody>
      </p:sp>
      <p:pic>
        <p:nvPicPr>
          <p:cNvPr id="9" name="Imagem 8" descr="Texto&#10;&#10;Descrição gerada automaticamente">
            <a:extLst>
              <a:ext uri="{FF2B5EF4-FFF2-40B4-BE49-F238E27FC236}">
                <a16:creationId xmlns:a16="http://schemas.microsoft.com/office/drawing/2014/main" id="{AA42954A-E358-65C9-E014-D6ED927B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0647"/>
            <a:ext cx="6858000" cy="4132527"/>
          </a:xfrm>
          <a:prstGeom prst="rect">
            <a:avLst/>
          </a:prstGeom>
        </p:spPr>
      </p:pic>
      <p:sp>
        <p:nvSpPr>
          <p:cNvPr id="10" name="Espaço Reservado para Rodapé 9">
            <a:extLst>
              <a:ext uri="{FF2B5EF4-FFF2-40B4-BE49-F238E27FC236}">
                <a16:creationId xmlns:a16="http://schemas.microsoft.com/office/drawing/2014/main" id="{257A221E-43EB-86A7-6AB2-3DA92BE1F96D}"/>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B1C70BCB-3325-A68A-28C7-A40EDCEDDF41}"/>
              </a:ext>
            </a:extLst>
          </p:cNvPr>
          <p:cNvSpPr>
            <a:spLocks noGrp="1"/>
          </p:cNvSpPr>
          <p:nvPr>
            <p:ph type="sldNum" sz="quarter" idx="12"/>
          </p:nvPr>
        </p:nvSpPr>
        <p:spPr/>
        <p:txBody>
          <a:bodyPr/>
          <a:lstStyle/>
          <a:p>
            <a:fld id="{BE2E3F4B-70C8-448E-93DC-87918C823AA0}" type="slidenum">
              <a:rPr lang="pt-BR" smtClean="0"/>
              <a:t>28</a:t>
            </a:fld>
            <a:endParaRPr lang="pt-BR"/>
          </a:p>
        </p:txBody>
      </p:sp>
    </p:spTree>
    <p:extLst>
      <p:ext uri="{BB962C8B-B14F-4D97-AF65-F5344CB8AC3E}">
        <p14:creationId xmlns:p14="http://schemas.microsoft.com/office/powerpoint/2010/main" val="19953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2400" b="1" dirty="0">
                <a:latin typeface="ADLaM Display" panose="02010000000000000000" pitchFamily="2" charset="0"/>
                <a:ea typeface="ADLaM Display" panose="02010000000000000000" pitchFamily="2" charset="0"/>
                <a:cs typeface="ADLaM Display" panose="02010000000000000000" pitchFamily="2" charset="0"/>
              </a:rPr>
              <a:t> Multidimensionais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584775"/>
          </a:xfrm>
          <a:prstGeom prst="rect">
            <a:avLst/>
          </a:prstGeom>
          <a:noFill/>
        </p:spPr>
        <p:txBody>
          <a:bodyPr wrap="square" rtlCol="0">
            <a:spAutoFit/>
          </a:bodyPr>
          <a:lstStyle/>
          <a:p>
            <a:r>
              <a:rPr lang="pt-BR" sz="1600" dirty="0" err="1"/>
              <a:t>Arrays</a:t>
            </a:r>
            <a:r>
              <a:rPr lang="pt-BR" sz="1600" dirty="0"/>
              <a:t> podem ter mais de uma dimensão, permitindo criar tabelas ou matrizes.</a:t>
            </a:r>
            <a:endParaRPr lang="pt-BR" sz="1600" dirty="0">
              <a:latin typeface="Alef" panose="00000500000000000000" pitchFamily="2" charset="-79"/>
              <a:cs typeface="Alef" panose="00000500000000000000" pitchFamily="2" charset="-79"/>
            </a:endParaRPr>
          </a:p>
        </p:txBody>
      </p:sp>
      <p:pic>
        <p:nvPicPr>
          <p:cNvPr id="9" name="Imagem 8" descr="Texto&#10;&#10;Descrição gerada automaticamente">
            <a:extLst>
              <a:ext uri="{FF2B5EF4-FFF2-40B4-BE49-F238E27FC236}">
                <a16:creationId xmlns:a16="http://schemas.microsoft.com/office/drawing/2014/main" id="{BD140706-A050-7C1C-C19B-58E40598D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0492"/>
            <a:ext cx="6858000" cy="5716794"/>
          </a:xfrm>
          <a:prstGeom prst="rect">
            <a:avLst/>
          </a:prstGeom>
        </p:spPr>
      </p:pic>
      <p:sp>
        <p:nvSpPr>
          <p:cNvPr id="11" name="Espaço Reservado para Rodapé 10">
            <a:extLst>
              <a:ext uri="{FF2B5EF4-FFF2-40B4-BE49-F238E27FC236}">
                <a16:creationId xmlns:a16="http://schemas.microsoft.com/office/drawing/2014/main" id="{520ACA15-CE88-4C81-5A4A-A24C21EBF1A5}"/>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997E2F7D-824C-DD3F-8815-A21F276A9DEB}"/>
              </a:ext>
            </a:extLst>
          </p:cNvPr>
          <p:cNvSpPr>
            <a:spLocks noGrp="1"/>
          </p:cNvSpPr>
          <p:nvPr>
            <p:ph type="sldNum" sz="quarter" idx="12"/>
          </p:nvPr>
        </p:nvSpPr>
        <p:spPr/>
        <p:txBody>
          <a:bodyPr/>
          <a:lstStyle/>
          <a:p>
            <a:fld id="{BE2E3F4B-70C8-448E-93DC-87918C823AA0}" type="slidenum">
              <a:rPr lang="pt-BR" smtClean="0"/>
              <a:t>29</a:t>
            </a:fld>
            <a:endParaRPr lang="pt-BR"/>
          </a:p>
        </p:txBody>
      </p:sp>
    </p:spTree>
    <p:extLst>
      <p:ext uri="{BB962C8B-B14F-4D97-AF65-F5344CB8AC3E}">
        <p14:creationId xmlns:p14="http://schemas.microsoft.com/office/powerpoint/2010/main" val="211443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897921" y="1384"/>
            <a:ext cx="3062152"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01</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err="1">
                <a:solidFill>
                  <a:schemeClr val="bg2"/>
                </a:solidFill>
                <a:latin typeface="ADLaM Display" panose="02010000000000000000" pitchFamily="2" charset="0"/>
                <a:ea typeface="ADLaM Display" panose="02010000000000000000" pitchFamily="2" charset="0"/>
                <a:cs typeface="ADLaM Display" panose="02010000000000000000" pitchFamily="2" charset="0"/>
              </a:rPr>
              <a:t>Hello</a:t>
            </a: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 World!</a:t>
            </a:r>
          </a:p>
        </p:txBody>
      </p:sp>
    </p:spTree>
    <p:extLst>
      <p:ext uri="{BB962C8B-B14F-4D97-AF65-F5344CB8AC3E}">
        <p14:creationId xmlns:p14="http://schemas.microsoft.com/office/powerpoint/2010/main" val="2368715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Coleções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87867"/>
            <a:ext cx="6048103" cy="830997"/>
          </a:xfrm>
          <a:prstGeom prst="rect">
            <a:avLst/>
          </a:prstGeom>
          <a:noFill/>
        </p:spPr>
        <p:txBody>
          <a:bodyPr wrap="square" rtlCol="0">
            <a:spAutoFit/>
          </a:bodyPr>
          <a:lstStyle/>
          <a:p>
            <a:r>
              <a:rPr lang="pt-BR" sz="1600" dirty="0"/>
              <a:t>Coleções fornecem uma maneira mais flexível de trabalhar com grupos de dados, comparado aos </a:t>
            </a:r>
            <a:r>
              <a:rPr lang="pt-BR" sz="1600" dirty="0" err="1"/>
              <a:t>arrays</a:t>
            </a:r>
            <a:r>
              <a:rPr lang="pt-BR" sz="1600" dirty="0"/>
              <a:t>. A biblioteca de coleções de Java inclui várias interfaces e classes úteis.</a:t>
            </a:r>
            <a:endParaRPr lang="pt-BR" sz="1600" dirty="0">
              <a:latin typeface="Alef" panose="00000500000000000000" pitchFamily="2" charset="-79"/>
              <a:cs typeface="Alef" panose="00000500000000000000" pitchFamily="2" charset="-79"/>
            </a:endParaRPr>
          </a:p>
        </p:txBody>
      </p:sp>
      <p:sp>
        <p:nvSpPr>
          <p:cNvPr id="2" name="CaixaDeTexto 1">
            <a:extLst>
              <a:ext uri="{FF2B5EF4-FFF2-40B4-BE49-F238E27FC236}">
                <a16:creationId xmlns:a16="http://schemas.microsoft.com/office/drawing/2014/main" id="{91466B11-82F4-885B-58D3-2F561D828169}"/>
              </a:ext>
            </a:extLst>
          </p:cNvPr>
          <p:cNvSpPr txBox="1"/>
          <p:nvPr/>
        </p:nvSpPr>
        <p:spPr>
          <a:xfrm>
            <a:off x="481420" y="2997367"/>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Listas</a:t>
            </a:r>
          </a:p>
        </p:txBody>
      </p:sp>
      <p:sp>
        <p:nvSpPr>
          <p:cNvPr id="10" name="CaixaDeTexto 9">
            <a:extLst>
              <a:ext uri="{FF2B5EF4-FFF2-40B4-BE49-F238E27FC236}">
                <a16:creationId xmlns:a16="http://schemas.microsoft.com/office/drawing/2014/main" id="{5CB427B1-C43A-88E5-8871-28D9252B805F}"/>
              </a:ext>
            </a:extLst>
          </p:cNvPr>
          <p:cNvSpPr txBox="1"/>
          <p:nvPr/>
        </p:nvSpPr>
        <p:spPr>
          <a:xfrm>
            <a:off x="516803" y="3414424"/>
            <a:ext cx="6048103" cy="584775"/>
          </a:xfrm>
          <a:prstGeom prst="rect">
            <a:avLst/>
          </a:prstGeom>
          <a:noFill/>
        </p:spPr>
        <p:txBody>
          <a:bodyPr wrap="square" rtlCol="0">
            <a:spAutoFit/>
          </a:bodyPr>
          <a:lstStyle/>
          <a:p>
            <a:r>
              <a:rPr lang="pt-BR" sz="1600" dirty="0"/>
              <a:t>A interface </a:t>
            </a:r>
            <a:r>
              <a:rPr lang="pt-BR" sz="1600" dirty="0" err="1"/>
              <a:t>List</a:t>
            </a:r>
            <a:r>
              <a:rPr lang="pt-BR" sz="1600" dirty="0"/>
              <a:t> representa uma coleção ordenada de elementos. A classe mais comum que implementa </a:t>
            </a:r>
            <a:r>
              <a:rPr lang="pt-BR" sz="1600" dirty="0" err="1"/>
              <a:t>List</a:t>
            </a:r>
            <a:r>
              <a:rPr lang="pt-BR" sz="1600" dirty="0"/>
              <a:t> é </a:t>
            </a:r>
            <a:r>
              <a:rPr lang="pt-BR" sz="1600" dirty="0" err="1"/>
              <a:t>ArrayList</a:t>
            </a:r>
            <a:r>
              <a:rPr lang="pt-BR" sz="1600" dirty="0"/>
              <a:t>.</a:t>
            </a:r>
            <a:endParaRPr lang="pt-BR" sz="1600" dirty="0">
              <a:latin typeface="Alef" panose="00000500000000000000" pitchFamily="2" charset="-79"/>
              <a:cs typeface="Alef" panose="00000500000000000000" pitchFamily="2" charset="-79"/>
            </a:endParaRPr>
          </a:p>
        </p:txBody>
      </p:sp>
      <p:pic>
        <p:nvPicPr>
          <p:cNvPr id="12" name="Imagem 11" descr="Texto&#10;&#10;Descrição gerada automaticamente">
            <a:extLst>
              <a:ext uri="{FF2B5EF4-FFF2-40B4-BE49-F238E27FC236}">
                <a16:creationId xmlns:a16="http://schemas.microsoft.com/office/drawing/2014/main" id="{0656C722-B5E1-324B-2724-7782AB27D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94" y="3831481"/>
            <a:ext cx="5858834" cy="5793372"/>
          </a:xfrm>
          <a:prstGeom prst="rect">
            <a:avLst/>
          </a:prstGeom>
        </p:spPr>
      </p:pic>
      <p:sp>
        <p:nvSpPr>
          <p:cNvPr id="13" name="Espaço Reservado para Rodapé 12">
            <a:extLst>
              <a:ext uri="{FF2B5EF4-FFF2-40B4-BE49-F238E27FC236}">
                <a16:creationId xmlns:a16="http://schemas.microsoft.com/office/drawing/2014/main" id="{C210B68A-9167-CAD3-569B-E5BFB4FC71BF}"/>
              </a:ext>
            </a:extLst>
          </p:cNvPr>
          <p:cNvSpPr>
            <a:spLocks noGrp="1"/>
          </p:cNvSpPr>
          <p:nvPr>
            <p:ph type="ftr" sz="quarter" idx="11"/>
          </p:nvPr>
        </p:nvSpPr>
        <p:spPr/>
        <p:txBody>
          <a:bodyPr/>
          <a:lstStyle/>
          <a:p>
            <a:r>
              <a:rPr lang="pt-BR"/>
              <a:t>JAVA: A JORNADA DOS CÓDIGOS - ANNA ANDRADE</a:t>
            </a:r>
          </a:p>
        </p:txBody>
      </p:sp>
      <p:sp>
        <p:nvSpPr>
          <p:cNvPr id="14" name="Espaço Reservado para Número de Slide 13">
            <a:extLst>
              <a:ext uri="{FF2B5EF4-FFF2-40B4-BE49-F238E27FC236}">
                <a16:creationId xmlns:a16="http://schemas.microsoft.com/office/drawing/2014/main" id="{0820C856-734F-BC17-557F-7F09DC7D56EB}"/>
              </a:ext>
            </a:extLst>
          </p:cNvPr>
          <p:cNvSpPr>
            <a:spLocks noGrp="1"/>
          </p:cNvSpPr>
          <p:nvPr>
            <p:ph type="sldNum" sz="quarter" idx="12"/>
          </p:nvPr>
        </p:nvSpPr>
        <p:spPr/>
        <p:txBody>
          <a:bodyPr/>
          <a:lstStyle/>
          <a:p>
            <a:fld id="{BE2E3F4B-70C8-448E-93DC-87918C823AA0}" type="slidenum">
              <a:rPr lang="pt-BR" smtClean="0"/>
              <a:t>30</a:t>
            </a:fld>
            <a:endParaRPr lang="pt-BR"/>
          </a:p>
        </p:txBody>
      </p:sp>
    </p:spTree>
    <p:extLst>
      <p:ext uri="{BB962C8B-B14F-4D97-AF65-F5344CB8AC3E}">
        <p14:creationId xmlns:p14="http://schemas.microsoft.com/office/powerpoint/2010/main" val="70166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Coleções</a:t>
            </a:r>
          </a:p>
        </p:txBody>
      </p:sp>
      <p:sp>
        <p:nvSpPr>
          <p:cNvPr id="2" name="CaixaDeTexto 1">
            <a:extLst>
              <a:ext uri="{FF2B5EF4-FFF2-40B4-BE49-F238E27FC236}">
                <a16:creationId xmlns:a16="http://schemas.microsoft.com/office/drawing/2014/main" id="{91466B11-82F4-885B-58D3-2F561D828169}"/>
              </a:ext>
            </a:extLst>
          </p:cNvPr>
          <p:cNvSpPr txBox="1"/>
          <p:nvPr/>
        </p:nvSpPr>
        <p:spPr>
          <a:xfrm>
            <a:off x="481420" y="2079144"/>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Conjuntos</a:t>
            </a:r>
          </a:p>
        </p:txBody>
      </p:sp>
      <p:sp>
        <p:nvSpPr>
          <p:cNvPr id="10" name="CaixaDeTexto 9">
            <a:extLst>
              <a:ext uri="{FF2B5EF4-FFF2-40B4-BE49-F238E27FC236}">
                <a16:creationId xmlns:a16="http://schemas.microsoft.com/office/drawing/2014/main" id="{5CB427B1-C43A-88E5-8871-28D9252B805F}"/>
              </a:ext>
            </a:extLst>
          </p:cNvPr>
          <p:cNvSpPr txBox="1"/>
          <p:nvPr/>
        </p:nvSpPr>
        <p:spPr>
          <a:xfrm>
            <a:off x="516803" y="2496201"/>
            <a:ext cx="6048103" cy="830997"/>
          </a:xfrm>
          <a:prstGeom prst="rect">
            <a:avLst/>
          </a:prstGeom>
          <a:noFill/>
        </p:spPr>
        <p:txBody>
          <a:bodyPr wrap="square" rtlCol="0">
            <a:spAutoFit/>
          </a:bodyPr>
          <a:lstStyle/>
          <a:p>
            <a:r>
              <a:rPr lang="pt-BR" sz="1600"/>
              <a:t>A interface Set representa uma coleção que não permite elementos duplicados. A classe mais comum que implementa Set é HashSet.</a:t>
            </a:r>
            <a:endParaRPr lang="pt-BR" sz="1600" dirty="0">
              <a:latin typeface="Alef" panose="00000500000000000000" pitchFamily="2" charset="-79"/>
              <a:cs typeface="Alef" panose="00000500000000000000" pitchFamily="2" charset="-79"/>
            </a:endParaRPr>
          </a:p>
        </p:txBody>
      </p:sp>
      <p:pic>
        <p:nvPicPr>
          <p:cNvPr id="11" name="Imagem 10" descr="Texto&#10;&#10;Descrição gerada automaticamente">
            <a:extLst>
              <a:ext uri="{FF2B5EF4-FFF2-40B4-BE49-F238E27FC236}">
                <a16:creationId xmlns:a16="http://schemas.microsoft.com/office/drawing/2014/main" id="{B4212181-D92E-384B-1363-B07890768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27198"/>
            <a:ext cx="6858000" cy="4293704"/>
          </a:xfrm>
          <a:prstGeom prst="rect">
            <a:avLst/>
          </a:prstGeom>
        </p:spPr>
      </p:pic>
      <p:sp>
        <p:nvSpPr>
          <p:cNvPr id="13" name="Espaço Reservado para Rodapé 12">
            <a:extLst>
              <a:ext uri="{FF2B5EF4-FFF2-40B4-BE49-F238E27FC236}">
                <a16:creationId xmlns:a16="http://schemas.microsoft.com/office/drawing/2014/main" id="{276F59B2-B2FB-3B8D-F775-DA9FA7F8B619}"/>
              </a:ext>
            </a:extLst>
          </p:cNvPr>
          <p:cNvSpPr>
            <a:spLocks noGrp="1"/>
          </p:cNvSpPr>
          <p:nvPr>
            <p:ph type="ftr" sz="quarter" idx="11"/>
          </p:nvPr>
        </p:nvSpPr>
        <p:spPr/>
        <p:txBody>
          <a:bodyPr/>
          <a:lstStyle/>
          <a:p>
            <a:r>
              <a:rPr lang="pt-BR"/>
              <a:t>JAVA: A JORNADA DOS CÓDIGOS - ANNA ANDRADE</a:t>
            </a:r>
          </a:p>
        </p:txBody>
      </p:sp>
      <p:sp>
        <p:nvSpPr>
          <p:cNvPr id="14" name="Espaço Reservado para Número de Slide 13">
            <a:extLst>
              <a:ext uri="{FF2B5EF4-FFF2-40B4-BE49-F238E27FC236}">
                <a16:creationId xmlns:a16="http://schemas.microsoft.com/office/drawing/2014/main" id="{59D579D4-18EC-111C-AD17-C25F8F8330B0}"/>
              </a:ext>
            </a:extLst>
          </p:cNvPr>
          <p:cNvSpPr>
            <a:spLocks noGrp="1"/>
          </p:cNvSpPr>
          <p:nvPr>
            <p:ph type="sldNum" sz="quarter" idx="12"/>
          </p:nvPr>
        </p:nvSpPr>
        <p:spPr/>
        <p:txBody>
          <a:bodyPr/>
          <a:lstStyle/>
          <a:p>
            <a:fld id="{BE2E3F4B-70C8-448E-93DC-87918C823AA0}" type="slidenum">
              <a:rPr lang="pt-BR" smtClean="0"/>
              <a:t>31</a:t>
            </a:fld>
            <a:endParaRPr lang="pt-BR"/>
          </a:p>
        </p:txBody>
      </p:sp>
    </p:spTree>
    <p:extLst>
      <p:ext uri="{BB962C8B-B14F-4D97-AF65-F5344CB8AC3E}">
        <p14:creationId xmlns:p14="http://schemas.microsoft.com/office/powerpoint/2010/main" val="267995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Coleções</a:t>
            </a:r>
          </a:p>
        </p:txBody>
      </p:sp>
      <p:sp>
        <p:nvSpPr>
          <p:cNvPr id="2" name="CaixaDeTexto 1">
            <a:extLst>
              <a:ext uri="{FF2B5EF4-FFF2-40B4-BE49-F238E27FC236}">
                <a16:creationId xmlns:a16="http://schemas.microsoft.com/office/drawing/2014/main" id="{91466B11-82F4-885B-58D3-2F561D828169}"/>
              </a:ext>
            </a:extLst>
          </p:cNvPr>
          <p:cNvSpPr txBox="1"/>
          <p:nvPr/>
        </p:nvSpPr>
        <p:spPr>
          <a:xfrm>
            <a:off x="481420" y="2079144"/>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Mapas</a:t>
            </a:r>
          </a:p>
        </p:txBody>
      </p:sp>
      <p:sp>
        <p:nvSpPr>
          <p:cNvPr id="10" name="CaixaDeTexto 9">
            <a:extLst>
              <a:ext uri="{FF2B5EF4-FFF2-40B4-BE49-F238E27FC236}">
                <a16:creationId xmlns:a16="http://schemas.microsoft.com/office/drawing/2014/main" id="{5CB427B1-C43A-88E5-8871-28D9252B805F}"/>
              </a:ext>
            </a:extLst>
          </p:cNvPr>
          <p:cNvSpPr txBox="1"/>
          <p:nvPr/>
        </p:nvSpPr>
        <p:spPr>
          <a:xfrm>
            <a:off x="516803" y="2496201"/>
            <a:ext cx="6048103" cy="584775"/>
          </a:xfrm>
          <a:prstGeom prst="rect">
            <a:avLst/>
          </a:prstGeom>
          <a:noFill/>
        </p:spPr>
        <p:txBody>
          <a:bodyPr wrap="square" rtlCol="0">
            <a:spAutoFit/>
          </a:bodyPr>
          <a:lstStyle/>
          <a:p>
            <a:r>
              <a:rPr lang="pt-BR" sz="1600" dirty="0"/>
              <a:t>A interface Map representa uma coleção de pares chave-valor. A classe mais comum que implementa Map é </a:t>
            </a:r>
            <a:r>
              <a:rPr lang="pt-BR" sz="1600" dirty="0" err="1"/>
              <a:t>HashMap</a:t>
            </a:r>
            <a:r>
              <a:rPr lang="pt-BR" sz="1600" dirty="0"/>
              <a:t>.</a:t>
            </a:r>
            <a:endParaRPr lang="pt-BR" sz="1600" dirty="0">
              <a:latin typeface="Alef" panose="00000500000000000000" pitchFamily="2" charset="-79"/>
              <a:cs typeface="Alef" panose="00000500000000000000" pitchFamily="2" charset="-79"/>
            </a:endParaRPr>
          </a:p>
        </p:txBody>
      </p:sp>
      <p:pic>
        <p:nvPicPr>
          <p:cNvPr id="9" name="Imagem 8" descr="Texto&#10;&#10;Descrição gerada automaticamente">
            <a:extLst>
              <a:ext uri="{FF2B5EF4-FFF2-40B4-BE49-F238E27FC236}">
                <a16:creationId xmlns:a16="http://schemas.microsoft.com/office/drawing/2014/main" id="{27B4F129-D664-0212-B972-6CDB56016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0" y="3080976"/>
            <a:ext cx="6858000" cy="6310273"/>
          </a:xfrm>
          <a:prstGeom prst="rect">
            <a:avLst/>
          </a:prstGeom>
        </p:spPr>
      </p:pic>
      <p:sp>
        <p:nvSpPr>
          <p:cNvPr id="12" name="Espaço Reservado para Rodapé 11">
            <a:extLst>
              <a:ext uri="{FF2B5EF4-FFF2-40B4-BE49-F238E27FC236}">
                <a16:creationId xmlns:a16="http://schemas.microsoft.com/office/drawing/2014/main" id="{23E7BB97-EE26-D4BA-592E-EB38ACC5300F}"/>
              </a:ext>
            </a:extLst>
          </p:cNvPr>
          <p:cNvSpPr>
            <a:spLocks noGrp="1"/>
          </p:cNvSpPr>
          <p:nvPr>
            <p:ph type="ftr" sz="quarter" idx="11"/>
          </p:nvPr>
        </p:nvSpPr>
        <p:spPr/>
        <p:txBody>
          <a:bodyPr/>
          <a:lstStyle/>
          <a:p>
            <a:r>
              <a:rPr lang="pt-BR"/>
              <a:t>JAVA: A JORNADA DOS CÓDIGOS - ANNA ANDRADE</a:t>
            </a:r>
          </a:p>
        </p:txBody>
      </p:sp>
      <p:sp>
        <p:nvSpPr>
          <p:cNvPr id="13" name="Espaço Reservado para Número de Slide 12">
            <a:extLst>
              <a:ext uri="{FF2B5EF4-FFF2-40B4-BE49-F238E27FC236}">
                <a16:creationId xmlns:a16="http://schemas.microsoft.com/office/drawing/2014/main" id="{466D0BDA-E974-4CB9-A8D7-D0442AF22AD8}"/>
              </a:ext>
            </a:extLst>
          </p:cNvPr>
          <p:cNvSpPr>
            <a:spLocks noGrp="1"/>
          </p:cNvSpPr>
          <p:nvPr>
            <p:ph type="sldNum" sz="quarter" idx="12"/>
          </p:nvPr>
        </p:nvSpPr>
        <p:spPr/>
        <p:txBody>
          <a:bodyPr/>
          <a:lstStyle/>
          <a:p>
            <a:fld id="{BE2E3F4B-70C8-448E-93DC-87918C823AA0}" type="slidenum">
              <a:rPr lang="pt-BR" smtClean="0"/>
              <a:t>32</a:t>
            </a:fld>
            <a:endParaRPr lang="pt-BR"/>
          </a:p>
        </p:txBody>
      </p:sp>
    </p:spTree>
    <p:extLst>
      <p:ext uri="{BB962C8B-B14F-4D97-AF65-F5344CB8AC3E}">
        <p14:creationId xmlns:p14="http://schemas.microsoft.com/office/powerpoint/2010/main" val="2116498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Coleções</a:t>
            </a:r>
          </a:p>
        </p:txBody>
      </p:sp>
      <p:sp>
        <p:nvSpPr>
          <p:cNvPr id="2" name="CaixaDeTexto 1">
            <a:extLst>
              <a:ext uri="{FF2B5EF4-FFF2-40B4-BE49-F238E27FC236}">
                <a16:creationId xmlns:a16="http://schemas.microsoft.com/office/drawing/2014/main" id="{91466B11-82F4-885B-58D3-2F561D828169}"/>
              </a:ext>
            </a:extLst>
          </p:cNvPr>
          <p:cNvSpPr txBox="1"/>
          <p:nvPr/>
        </p:nvSpPr>
        <p:spPr>
          <a:xfrm>
            <a:off x="481420" y="2079144"/>
            <a:ext cx="6048103" cy="338554"/>
          </a:xfrm>
          <a:prstGeom prst="rect">
            <a:avLst/>
          </a:prstGeom>
          <a:noFill/>
        </p:spPr>
        <p:txBody>
          <a:bodyPr wrap="square" rtlCol="0">
            <a:spAutoFit/>
          </a:bodyPr>
          <a:lstStyle/>
          <a:p>
            <a:r>
              <a:rPr lang="pt-BR" sz="1600" b="1" dirty="0" err="1">
                <a:latin typeface="ADLaM Display" panose="02010000000000000000" pitchFamily="2" charset="0"/>
                <a:ea typeface="ADLaM Display" panose="02010000000000000000" pitchFamily="2" charset="0"/>
                <a:cs typeface="ADLaM Display" panose="02010000000000000000" pitchFamily="2" charset="0"/>
              </a:rPr>
              <a:t>Iteradores</a:t>
            </a:r>
            <a:endParaRPr lang="pt-BR" sz="16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CaixaDeTexto 9">
            <a:extLst>
              <a:ext uri="{FF2B5EF4-FFF2-40B4-BE49-F238E27FC236}">
                <a16:creationId xmlns:a16="http://schemas.microsoft.com/office/drawing/2014/main" id="{5CB427B1-C43A-88E5-8871-28D9252B805F}"/>
              </a:ext>
            </a:extLst>
          </p:cNvPr>
          <p:cNvSpPr txBox="1"/>
          <p:nvPr/>
        </p:nvSpPr>
        <p:spPr>
          <a:xfrm>
            <a:off x="516803" y="2496201"/>
            <a:ext cx="6048103" cy="830997"/>
          </a:xfrm>
          <a:prstGeom prst="rect">
            <a:avLst/>
          </a:prstGeom>
          <a:noFill/>
        </p:spPr>
        <p:txBody>
          <a:bodyPr wrap="square" rtlCol="0">
            <a:spAutoFit/>
          </a:bodyPr>
          <a:lstStyle/>
          <a:p>
            <a:r>
              <a:rPr lang="pt-BR" sz="1600" dirty="0" err="1"/>
              <a:t>Iteradores</a:t>
            </a:r>
            <a:r>
              <a:rPr lang="pt-BR" sz="1600" dirty="0"/>
              <a:t> são usados para percorrer elementos de coleções de maneira segura. Eles fornecem métodos para iterar, remover e acessar elementos.</a:t>
            </a:r>
            <a:endParaRPr lang="pt-BR" sz="1600" dirty="0">
              <a:latin typeface="Alef" panose="00000500000000000000" pitchFamily="2" charset="-79"/>
              <a:cs typeface="Alef" panose="00000500000000000000" pitchFamily="2" charset="-79"/>
            </a:endParaRPr>
          </a:p>
        </p:txBody>
      </p:sp>
      <p:pic>
        <p:nvPicPr>
          <p:cNvPr id="13" name="Imagem 12" descr="Texto&#10;&#10;Descrição gerada automaticamente">
            <a:extLst>
              <a:ext uri="{FF2B5EF4-FFF2-40B4-BE49-F238E27FC236}">
                <a16:creationId xmlns:a16="http://schemas.microsoft.com/office/drawing/2014/main" id="{12A6AE58-290E-E453-E0BD-57940CA83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0" y="3327198"/>
            <a:ext cx="5743452" cy="6059026"/>
          </a:xfrm>
          <a:prstGeom prst="rect">
            <a:avLst/>
          </a:prstGeom>
        </p:spPr>
      </p:pic>
      <p:sp>
        <p:nvSpPr>
          <p:cNvPr id="14" name="Espaço Reservado para Rodapé 13">
            <a:extLst>
              <a:ext uri="{FF2B5EF4-FFF2-40B4-BE49-F238E27FC236}">
                <a16:creationId xmlns:a16="http://schemas.microsoft.com/office/drawing/2014/main" id="{EAF96086-98F7-52FE-25BF-C8811D39DFFC}"/>
              </a:ext>
            </a:extLst>
          </p:cNvPr>
          <p:cNvSpPr>
            <a:spLocks noGrp="1"/>
          </p:cNvSpPr>
          <p:nvPr>
            <p:ph type="ftr" sz="quarter" idx="11"/>
          </p:nvPr>
        </p:nvSpPr>
        <p:spPr/>
        <p:txBody>
          <a:bodyPr/>
          <a:lstStyle/>
          <a:p>
            <a:r>
              <a:rPr lang="pt-BR"/>
              <a:t>JAVA: A JORNADA DOS CÓDIGOS - ANNA ANDRADE</a:t>
            </a:r>
          </a:p>
        </p:txBody>
      </p:sp>
      <p:sp>
        <p:nvSpPr>
          <p:cNvPr id="15" name="Espaço Reservado para Número de Slide 14">
            <a:extLst>
              <a:ext uri="{FF2B5EF4-FFF2-40B4-BE49-F238E27FC236}">
                <a16:creationId xmlns:a16="http://schemas.microsoft.com/office/drawing/2014/main" id="{00834BF4-AF42-DF6B-7CE6-B00DD5E17537}"/>
              </a:ext>
            </a:extLst>
          </p:cNvPr>
          <p:cNvSpPr>
            <a:spLocks noGrp="1"/>
          </p:cNvSpPr>
          <p:nvPr>
            <p:ph type="sldNum" sz="quarter" idx="12"/>
          </p:nvPr>
        </p:nvSpPr>
        <p:spPr/>
        <p:txBody>
          <a:bodyPr/>
          <a:lstStyle/>
          <a:p>
            <a:fld id="{BE2E3F4B-70C8-448E-93DC-87918C823AA0}" type="slidenum">
              <a:rPr lang="pt-BR" smtClean="0"/>
              <a:t>33</a:t>
            </a:fld>
            <a:endParaRPr lang="pt-BR"/>
          </a:p>
        </p:txBody>
      </p:sp>
    </p:spTree>
    <p:extLst>
      <p:ext uri="{BB962C8B-B14F-4D97-AF65-F5344CB8AC3E}">
        <p14:creationId xmlns:p14="http://schemas.microsoft.com/office/powerpoint/2010/main" val="3930036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err="1">
                <a:latin typeface="ADLaM Display" panose="02010000000000000000" pitchFamily="2" charset="0"/>
                <a:ea typeface="ADLaM Display" panose="02010000000000000000" pitchFamily="2" charset="0"/>
                <a:cs typeface="ADLaM Display" panose="02010000000000000000" pitchFamily="2" charset="0"/>
              </a:rPr>
              <a:t>Arrays</a:t>
            </a:r>
            <a:r>
              <a:rPr lang="pt-BR" sz="3600" b="1" dirty="0">
                <a:latin typeface="ADLaM Display" panose="02010000000000000000" pitchFamily="2" charset="0"/>
                <a:ea typeface="ADLaM Display" panose="02010000000000000000" pitchFamily="2" charset="0"/>
                <a:cs typeface="ADLaM Display" panose="02010000000000000000" pitchFamily="2" charset="0"/>
              </a:rPr>
              <a:t> e Coleções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488714"/>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sp>
        <p:nvSpPr>
          <p:cNvPr id="10" name="CaixaDeTexto 9">
            <a:extLst>
              <a:ext uri="{FF2B5EF4-FFF2-40B4-BE49-F238E27FC236}">
                <a16:creationId xmlns:a16="http://schemas.microsoft.com/office/drawing/2014/main" id="{5CB427B1-C43A-88E5-8871-28D9252B805F}"/>
              </a:ext>
            </a:extLst>
          </p:cNvPr>
          <p:cNvSpPr txBox="1"/>
          <p:nvPr/>
        </p:nvSpPr>
        <p:spPr>
          <a:xfrm>
            <a:off x="516803" y="2079144"/>
            <a:ext cx="6048103" cy="1323439"/>
          </a:xfrm>
          <a:prstGeom prst="rect">
            <a:avLst/>
          </a:prstGeom>
          <a:noFill/>
        </p:spPr>
        <p:txBody>
          <a:bodyPr wrap="square" rtlCol="0">
            <a:spAutoFit/>
          </a:bodyPr>
          <a:lstStyle/>
          <a:p>
            <a:r>
              <a:rPr lang="pt-BR" sz="1600" dirty="0" err="1"/>
              <a:t>Arrays</a:t>
            </a:r>
            <a:r>
              <a:rPr lang="pt-BR" sz="1600" dirty="0"/>
              <a:t> e coleções são amplamente utilizados em aplicativos Java para gerenciar dados. Por exemplo, em uma aplicação de gerenciamento de contatos, você pode usar um </a:t>
            </a:r>
            <a:r>
              <a:rPr lang="pt-BR" sz="1600" dirty="0" err="1"/>
              <a:t>ArrayList</a:t>
            </a:r>
            <a:r>
              <a:rPr lang="pt-BR" sz="1600" dirty="0"/>
              <a:t> para armazenar uma lista de contatos ou um </a:t>
            </a:r>
            <a:r>
              <a:rPr lang="pt-BR" sz="1600" dirty="0" err="1"/>
              <a:t>HashMap</a:t>
            </a:r>
            <a:r>
              <a:rPr lang="pt-BR" sz="1600" dirty="0"/>
              <a:t> para associar nomes a números de telefone.</a:t>
            </a:r>
            <a:endParaRPr lang="pt-BR" sz="1600" dirty="0">
              <a:latin typeface="Alef" panose="00000500000000000000" pitchFamily="2" charset="-79"/>
              <a:cs typeface="Alef" panose="00000500000000000000" pitchFamily="2" charset="-79"/>
            </a:endParaRPr>
          </a:p>
        </p:txBody>
      </p:sp>
      <p:sp>
        <p:nvSpPr>
          <p:cNvPr id="4" name="Espaço Reservado para Rodapé 3">
            <a:extLst>
              <a:ext uri="{FF2B5EF4-FFF2-40B4-BE49-F238E27FC236}">
                <a16:creationId xmlns:a16="http://schemas.microsoft.com/office/drawing/2014/main" id="{F422EEBC-6C1A-B44B-CD6A-93FBDB1FD296}"/>
              </a:ext>
            </a:extLst>
          </p:cNvPr>
          <p:cNvSpPr>
            <a:spLocks noGrp="1"/>
          </p:cNvSpPr>
          <p:nvPr>
            <p:ph type="ftr" sz="quarter" idx="11"/>
          </p:nvPr>
        </p:nvSpPr>
        <p:spPr/>
        <p:txBody>
          <a:bodyPr/>
          <a:lstStyle/>
          <a:p>
            <a:r>
              <a:rPr lang="pt-BR"/>
              <a:t>JAVA: A JORNADA DOS CÓDIGOS - ANNA ANDRADE</a:t>
            </a:r>
          </a:p>
        </p:txBody>
      </p:sp>
      <p:sp>
        <p:nvSpPr>
          <p:cNvPr id="9" name="Espaço Reservado para Número de Slide 8">
            <a:extLst>
              <a:ext uri="{FF2B5EF4-FFF2-40B4-BE49-F238E27FC236}">
                <a16:creationId xmlns:a16="http://schemas.microsoft.com/office/drawing/2014/main" id="{13A455F5-F792-723C-3C7B-2BD5E34B58EA}"/>
              </a:ext>
            </a:extLst>
          </p:cNvPr>
          <p:cNvSpPr>
            <a:spLocks noGrp="1"/>
          </p:cNvSpPr>
          <p:nvPr>
            <p:ph type="sldNum" sz="quarter" idx="12"/>
          </p:nvPr>
        </p:nvSpPr>
        <p:spPr/>
        <p:txBody>
          <a:bodyPr/>
          <a:lstStyle/>
          <a:p>
            <a:fld id="{BE2E3F4B-70C8-448E-93DC-87918C823AA0}" type="slidenum">
              <a:rPr lang="pt-BR" smtClean="0"/>
              <a:t>34</a:t>
            </a:fld>
            <a:endParaRPr lang="pt-BR"/>
          </a:p>
        </p:txBody>
      </p:sp>
    </p:spTree>
    <p:extLst>
      <p:ext uri="{BB962C8B-B14F-4D97-AF65-F5344CB8AC3E}">
        <p14:creationId xmlns:p14="http://schemas.microsoft.com/office/powerpoint/2010/main" val="2051675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28508" y="0"/>
            <a:ext cx="3400975"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06</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Classes e objetos</a:t>
            </a:r>
          </a:p>
        </p:txBody>
      </p:sp>
    </p:spTree>
    <p:extLst>
      <p:ext uri="{BB962C8B-B14F-4D97-AF65-F5344CB8AC3E}">
        <p14:creationId xmlns:p14="http://schemas.microsoft.com/office/powerpoint/2010/main" val="74561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2917425"/>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O que é uma classe?</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1593986"/>
            <a:ext cx="6048103" cy="1077218"/>
          </a:xfrm>
          <a:prstGeom prst="rect">
            <a:avLst/>
          </a:prstGeom>
          <a:noFill/>
        </p:spPr>
        <p:txBody>
          <a:bodyPr wrap="square" rtlCol="0">
            <a:spAutoFit/>
          </a:bodyPr>
          <a:lstStyle/>
          <a:p>
            <a:r>
              <a:rPr lang="pt-BR" sz="1600">
                <a:latin typeface="Alef" panose="00000500000000000000" pitchFamily="2" charset="-79"/>
                <a:cs typeface="Alef" panose="00000500000000000000" pitchFamily="2" charset="-79"/>
              </a:rPr>
              <a:t>Em Java, a programação orientada a objetos (POO) é um paradigma fundamental que organiza o código em classes e objetos. As classes definem a estrutura e o comportamento dos objetos, enquanto os objetos são instâncias dessas classes.</a:t>
            </a:r>
            <a:endParaRPr lang="pt-BR" sz="1600" dirty="0">
              <a:latin typeface="Alef" panose="00000500000000000000" pitchFamily="2" charset="-79"/>
              <a:cs typeface="Alef" panose="00000500000000000000" pitchFamily="2" charset="-79"/>
            </a:endParaRP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3407845"/>
            <a:ext cx="6048103" cy="1569660"/>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Uma classe é um molde ou um modelo para criar objetos. Ela define os atributos (dados) e os métodos (comportamentos) que os objetos daquela classe terão.</a:t>
            </a:r>
            <a:br>
              <a:rPr lang="pt-BR" sz="1600" dirty="0">
                <a:latin typeface="Alef" panose="00000500000000000000" pitchFamily="2" charset="-79"/>
                <a:cs typeface="Alef" panose="00000500000000000000" pitchFamily="2" charset="-79"/>
              </a:rPr>
            </a:br>
            <a:br>
              <a:rPr lang="pt-BR" sz="1600" dirty="0">
                <a:latin typeface="Alef" panose="00000500000000000000" pitchFamily="2" charset="-79"/>
                <a:cs typeface="Alef" panose="00000500000000000000" pitchFamily="2" charset="-79"/>
              </a:rPr>
            </a:br>
            <a:r>
              <a:rPr lang="pt-BR" sz="1600" dirty="0">
                <a:latin typeface="Alef" panose="00000500000000000000" pitchFamily="2" charset="-79"/>
                <a:cs typeface="Alef" panose="00000500000000000000" pitchFamily="2" charset="-79"/>
              </a:rPr>
              <a:t>Para declarar uma classe, você usa a palavra-chave </a:t>
            </a:r>
            <a:r>
              <a:rPr lang="pt-BR" sz="1600" dirty="0" err="1">
                <a:latin typeface="Alef" panose="00000500000000000000" pitchFamily="2" charset="-79"/>
                <a:cs typeface="Alef" panose="00000500000000000000" pitchFamily="2" charset="-79"/>
              </a:rPr>
              <a:t>class</a:t>
            </a:r>
            <a:r>
              <a:rPr lang="pt-BR" sz="1600" dirty="0">
                <a:latin typeface="Alef" panose="00000500000000000000" pitchFamily="2" charset="-79"/>
                <a:cs typeface="Alef" panose="00000500000000000000" pitchFamily="2" charset="-79"/>
              </a:rPr>
              <a:t>, seguida pelo nome da classe e pelo corpo da classe.</a:t>
            </a:r>
          </a:p>
        </p:txBody>
      </p:sp>
      <p:pic>
        <p:nvPicPr>
          <p:cNvPr id="11" name="Imagem 10" descr="Texto&#10;&#10;Descrição gerada automaticamente">
            <a:extLst>
              <a:ext uri="{FF2B5EF4-FFF2-40B4-BE49-F238E27FC236}">
                <a16:creationId xmlns:a16="http://schemas.microsoft.com/office/drawing/2014/main" id="{5F400174-BC2B-B05B-04F7-91EB65CF3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48" y="4977505"/>
            <a:ext cx="6048103" cy="4338351"/>
          </a:xfrm>
          <a:prstGeom prst="rect">
            <a:avLst/>
          </a:prstGeom>
        </p:spPr>
      </p:pic>
      <p:sp>
        <p:nvSpPr>
          <p:cNvPr id="12" name="Espaço Reservado para Rodapé 11">
            <a:extLst>
              <a:ext uri="{FF2B5EF4-FFF2-40B4-BE49-F238E27FC236}">
                <a16:creationId xmlns:a16="http://schemas.microsoft.com/office/drawing/2014/main" id="{27061B8A-3E48-A126-1FC9-D534695F18A7}"/>
              </a:ext>
            </a:extLst>
          </p:cNvPr>
          <p:cNvSpPr>
            <a:spLocks noGrp="1"/>
          </p:cNvSpPr>
          <p:nvPr>
            <p:ph type="ftr" sz="quarter" idx="11"/>
          </p:nvPr>
        </p:nvSpPr>
        <p:spPr/>
        <p:txBody>
          <a:bodyPr/>
          <a:lstStyle/>
          <a:p>
            <a:r>
              <a:rPr lang="pt-BR"/>
              <a:t>JAVA: A JORNADA DOS CÓDIGOS - ANNA ANDRADE</a:t>
            </a:r>
          </a:p>
        </p:txBody>
      </p:sp>
      <p:sp>
        <p:nvSpPr>
          <p:cNvPr id="13" name="Espaço Reservado para Número de Slide 12">
            <a:extLst>
              <a:ext uri="{FF2B5EF4-FFF2-40B4-BE49-F238E27FC236}">
                <a16:creationId xmlns:a16="http://schemas.microsoft.com/office/drawing/2014/main" id="{B38B5CAA-3091-C691-A15B-A5B7BEC2744D}"/>
              </a:ext>
            </a:extLst>
          </p:cNvPr>
          <p:cNvSpPr>
            <a:spLocks noGrp="1"/>
          </p:cNvSpPr>
          <p:nvPr>
            <p:ph type="sldNum" sz="quarter" idx="12"/>
          </p:nvPr>
        </p:nvSpPr>
        <p:spPr/>
        <p:txBody>
          <a:bodyPr/>
          <a:lstStyle/>
          <a:p>
            <a:fld id="{BE2E3F4B-70C8-448E-93DC-87918C823AA0}" type="slidenum">
              <a:rPr lang="pt-BR" smtClean="0"/>
              <a:t>36</a:t>
            </a:fld>
            <a:endParaRPr lang="pt-BR"/>
          </a:p>
        </p:txBody>
      </p:sp>
    </p:spTree>
    <p:extLst>
      <p:ext uri="{BB962C8B-B14F-4D97-AF65-F5344CB8AC3E}">
        <p14:creationId xmlns:p14="http://schemas.microsoft.com/office/powerpoint/2010/main" val="3853406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Criando e Usando Objetos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69376"/>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Objetos são instâncias de classes. Para criar um objeto, você usa o operador new seguido do construtor da classe.</a:t>
            </a:r>
          </a:p>
        </p:txBody>
      </p:sp>
      <p:pic>
        <p:nvPicPr>
          <p:cNvPr id="13" name="Imagem 12" descr="Texto&#10;&#10;Descrição gerada automaticamente">
            <a:extLst>
              <a:ext uri="{FF2B5EF4-FFF2-40B4-BE49-F238E27FC236}">
                <a16:creationId xmlns:a16="http://schemas.microsoft.com/office/drawing/2014/main" id="{EC48A7DB-C9AB-82E5-E0ED-8F49E284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0" y="2654151"/>
            <a:ext cx="6858000" cy="5338257"/>
          </a:xfrm>
          <a:prstGeom prst="rect">
            <a:avLst/>
          </a:prstGeom>
        </p:spPr>
      </p:pic>
      <p:sp>
        <p:nvSpPr>
          <p:cNvPr id="15" name="Espaço Reservado para Rodapé 14">
            <a:extLst>
              <a:ext uri="{FF2B5EF4-FFF2-40B4-BE49-F238E27FC236}">
                <a16:creationId xmlns:a16="http://schemas.microsoft.com/office/drawing/2014/main" id="{F93BDAE1-0793-E7D2-3FE3-DCFD2F4B9103}"/>
              </a:ext>
            </a:extLst>
          </p:cNvPr>
          <p:cNvSpPr>
            <a:spLocks noGrp="1"/>
          </p:cNvSpPr>
          <p:nvPr>
            <p:ph type="ftr" sz="quarter" idx="11"/>
          </p:nvPr>
        </p:nvSpPr>
        <p:spPr/>
        <p:txBody>
          <a:bodyPr/>
          <a:lstStyle/>
          <a:p>
            <a:r>
              <a:rPr lang="pt-BR"/>
              <a:t>JAVA: A JORNADA DOS CÓDIGOS - ANNA ANDRADE</a:t>
            </a:r>
          </a:p>
        </p:txBody>
      </p:sp>
      <p:sp>
        <p:nvSpPr>
          <p:cNvPr id="16" name="Espaço Reservado para Número de Slide 15">
            <a:extLst>
              <a:ext uri="{FF2B5EF4-FFF2-40B4-BE49-F238E27FC236}">
                <a16:creationId xmlns:a16="http://schemas.microsoft.com/office/drawing/2014/main" id="{4BBFC6C9-7526-C973-1F73-891AB811C074}"/>
              </a:ext>
            </a:extLst>
          </p:cNvPr>
          <p:cNvSpPr>
            <a:spLocks noGrp="1"/>
          </p:cNvSpPr>
          <p:nvPr>
            <p:ph type="sldNum" sz="quarter" idx="12"/>
          </p:nvPr>
        </p:nvSpPr>
        <p:spPr/>
        <p:txBody>
          <a:bodyPr/>
          <a:lstStyle/>
          <a:p>
            <a:fld id="{BE2E3F4B-70C8-448E-93DC-87918C823AA0}" type="slidenum">
              <a:rPr lang="pt-BR" smtClean="0"/>
              <a:t>37</a:t>
            </a:fld>
            <a:endParaRPr lang="pt-BR"/>
          </a:p>
        </p:txBody>
      </p:sp>
    </p:spTree>
    <p:extLst>
      <p:ext uri="{BB962C8B-B14F-4D97-AF65-F5344CB8AC3E}">
        <p14:creationId xmlns:p14="http://schemas.microsoft.com/office/powerpoint/2010/main" val="213584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Construtores</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69376"/>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Construtores são métodos especiais que são chamados quando um objeto é criado. Eles inicializam os atributos do objeto.</a:t>
            </a:r>
          </a:p>
        </p:txBody>
      </p:sp>
      <p:pic>
        <p:nvPicPr>
          <p:cNvPr id="9" name="Imagem 8" descr="Texto&#10;&#10;Descrição gerada automaticamente">
            <a:extLst>
              <a:ext uri="{FF2B5EF4-FFF2-40B4-BE49-F238E27FC236}">
                <a16:creationId xmlns:a16="http://schemas.microsoft.com/office/drawing/2014/main" id="{3309871D-08FA-1EB3-50F8-7BE668EB7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4151"/>
            <a:ext cx="6858000" cy="6699738"/>
          </a:xfrm>
          <a:prstGeom prst="rect">
            <a:avLst/>
          </a:prstGeom>
        </p:spPr>
      </p:pic>
      <p:sp>
        <p:nvSpPr>
          <p:cNvPr id="10" name="Espaço Reservado para Rodapé 9">
            <a:extLst>
              <a:ext uri="{FF2B5EF4-FFF2-40B4-BE49-F238E27FC236}">
                <a16:creationId xmlns:a16="http://schemas.microsoft.com/office/drawing/2014/main" id="{D4E0A357-A0E4-EF56-22EF-306D6FA46B55}"/>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75EDE668-D7C8-E5C6-3A18-2E46B3C571B1}"/>
              </a:ext>
            </a:extLst>
          </p:cNvPr>
          <p:cNvSpPr>
            <a:spLocks noGrp="1"/>
          </p:cNvSpPr>
          <p:nvPr>
            <p:ph type="sldNum" sz="quarter" idx="12"/>
          </p:nvPr>
        </p:nvSpPr>
        <p:spPr/>
        <p:txBody>
          <a:bodyPr/>
          <a:lstStyle/>
          <a:p>
            <a:fld id="{BE2E3F4B-70C8-448E-93DC-87918C823AA0}" type="slidenum">
              <a:rPr lang="pt-BR" smtClean="0"/>
              <a:t>38</a:t>
            </a:fld>
            <a:endParaRPr lang="pt-BR"/>
          </a:p>
        </p:txBody>
      </p:sp>
    </p:spTree>
    <p:extLst>
      <p:ext uri="{BB962C8B-B14F-4D97-AF65-F5344CB8AC3E}">
        <p14:creationId xmlns:p14="http://schemas.microsoft.com/office/powerpoint/2010/main" val="2173928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Construtores</a:t>
            </a:r>
          </a:p>
        </p:txBody>
      </p:sp>
      <p:pic>
        <p:nvPicPr>
          <p:cNvPr id="10" name="Imagem 9" descr="Texto&#10;&#10;Descrição gerada automaticamente">
            <a:extLst>
              <a:ext uri="{FF2B5EF4-FFF2-40B4-BE49-F238E27FC236}">
                <a16:creationId xmlns:a16="http://schemas.microsoft.com/office/drawing/2014/main" id="{5910C131-9036-07D1-50A0-D4A606739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0621"/>
            <a:ext cx="6858000" cy="3337424"/>
          </a:xfrm>
          <a:prstGeom prst="rect">
            <a:avLst/>
          </a:prstGeom>
        </p:spPr>
      </p:pic>
      <p:sp>
        <p:nvSpPr>
          <p:cNvPr id="11" name="Espaço Reservado para Rodapé 10">
            <a:extLst>
              <a:ext uri="{FF2B5EF4-FFF2-40B4-BE49-F238E27FC236}">
                <a16:creationId xmlns:a16="http://schemas.microsoft.com/office/drawing/2014/main" id="{0893E5AC-389B-4429-9367-1BB4A0086F83}"/>
              </a:ext>
            </a:extLst>
          </p:cNvPr>
          <p:cNvSpPr>
            <a:spLocks noGrp="1"/>
          </p:cNvSpPr>
          <p:nvPr>
            <p:ph type="ftr" sz="quarter" idx="11"/>
          </p:nvPr>
        </p:nvSpPr>
        <p:spPr/>
        <p:txBody>
          <a:bodyPr/>
          <a:lstStyle/>
          <a:p>
            <a:r>
              <a:rPr lang="pt-BR"/>
              <a:t>JAVA: A JORNADA DOS CÓDIGOS - ANNA ANDRADE</a:t>
            </a:r>
          </a:p>
        </p:txBody>
      </p:sp>
      <p:sp>
        <p:nvSpPr>
          <p:cNvPr id="12" name="Espaço Reservado para Número de Slide 11">
            <a:extLst>
              <a:ext uri="{FF2B5EF4-FFF2-40B4-BE49-F238E27FC236}">
                <a16:creationId xmlns:a16="http://schemas.microsoft.com/office/drawing/2014/main" id="{EC7970E4-54D5-B01D-281E-2E2E94AB23AF}"/>
              </a:ext>
            </a:extLst>
          </p:cNvPr>
          <p:cNvSpPr>
            <a:spLocks noGrp="1"/>
          </p:cNvSpPr>
          <p:nvPr>
            <p:ph type="sldNum" sz="quarter" idx="12"/>
          </p:nvPr>
        </p:nvSpPr>
        <p:spPr/>
        <p:txBody>
          <a:bodyPr/>
          <a:lstStyle/>
          <a:p>
            <a:fld id="{BE2E3F4B-70C8-448E-93DC-87918C823AA0}" type="slidenum">
              <a:rPr lang="pt-BR" smtClean="0"/>
              <a:t>39</a:t>
            </a:fld>
            <a:endParaRPr lang="pt-BR"/>
          </a:p>
        </p:txBody>
      </p:sp>
    </p:spTree>
    <p:extLst>
      <p:ext uri="{BB962C8B-B14F-4D97-AF65-F5344CB8AC3E}">
        <p14:creationId xmlns:p14="http://schemas.microsoft.com/office/powerpoint/2010/main" val="79348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29E0846-6AA4-445A-AC24-49BB0E0DC8F5}"/>
              </a:ext>
            </a:extLst>
          </p:cNvPr>
          <p:cNvSpPr txBox="1"/>
          <p:nvPr/>
        </p:nvSpPr>
        <p:spPr>
          <a:xfrm>
            <a:off x="404947" y="1988736"/>
            <a:ext cx="6048103" cy="1569660"/>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 primeiro passo em qualquer linguagem de programação é criar o programa "Olá, Mundo!". Este é um exemplo clássico e simples que ajuda a entender a estrutura básica de um programa na linguagem. Em Java, o "Olá, Mundo!" ensina você a criar uma classe, um método e imprimir uma mensagem no console.</a:t>
            </a:r>
          </a:p>
        </p:txBody>
      </p:sp>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O primeiro passo</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588649" y="363549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Estrutura básica de um Programa Java</a:t>
            </a:r>
          </a:p>
        </p:txBody>
      </p:sp>
      <p:sp>
        <p:nvSpPr>
          <p:cNvPr id="9" name="CaixaDeTexto 8">
            <a:extLst>
              <a:ext uri="{FF2B5EF4-FFF2-40B4-BE49-F238E27FC236}">
                <a16:creationId xmlns:a16="http://schemas.microsoft.com/office/drawing/2014/main" id="{1D34E2AF-A5C5-F380-35F2-D867BFE0EF7C}"/>
              </a:ext>
            </a:extLst>
          </p:cNvPr>
          <p:cNvSpPr txBox="1"/>
          <p:nvPr/>
        </p:nvSpPr>
        <p:spPr>
          <a:xfrm>
            <a:off x="481420" y="4273231"/>
            <a:ext cx="6048103" cy="2308324"/>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Um programa Java básico é estruturado da seguinte forma:</a:t>
            </a:r>
          </a:p>
          <a:p>
            <a:endParaRPr lang="pt-BR" sz="1600" dirty="0">
              <a:latin typeface="Alef" panose="00000500000000000000" pitchFamily="2" charset="-79"/>
              <a:cs typeface="Alef" panose="00000500000000000000" pitchFamily="2" charset="-79"/>
            </a:endParaRPr>
          </a:p>
          <a:p>
            <a:pPr marL="342900" indent="-342900">
              <a:buFont typeface="+mj-lt"/>
              <a:buAutoNum type="arabicPeriod"/>
            </a:pPr>
            <a:r>
              <a:rPr lang="pt-BR" sz="1600" dirty="0">
                <a:latin typeface="Alef" panose="00000500000000000000" pitchFamily="2" charset="-79"/>
                <a:cs typeface="Alef" panose="00000500000000000000" pitchFamily="2" charset="-79"/>
              </a:rPr>
              <a:t>Classe: Toda aplicação Java começa com uma classe. A classe é um bloco de construção que pode conter variáveis e métodos.</a:t>
            </a:r>
          </a:p>
          <a:p>
            <a:pPr marL="342900" indent="-342900">
              <a:buFont typeface="+mj-lt"/>
              <a:buAutoNum type="arabicPeriod"/>
            </a:pPr>
            <a:r>
              <a:rPr lang="pt-BR" sz="1600" dirty="0">
                <a:latin typeface="Alef" panose="00000500000000000000" pitchFamily="2" charset="-79"/>
                <a:cs typeface="Alef" panose="00000500000000000000" pitchFamily="2" charset="-79"/>
              </a:rPr>
              <a:t>Método </a:t>
            </a:r>
            <a:r>
              <a:rPr lang="pt-BR" sz="1600" i="1" dirty="0" err="1">
                <a:latin typeface="Alef" panose="00000500000000000000" pitchFamily="2" charset="-79"/>
                <a:cs typeface="Alef" panose="00000500000000000000" pitchFamily="2" charset="-79"/>
              </a:rPr>
              <a:t>main</a:t>
            </a:r>
            <a:r>
              <a:rPr lang="pt-BR" sz="1600" dirty="0">
                <a:latin typeface="Alef" panose="00000500000000000000" pitchFamily="2" charset="-79"/>
                <a:cs typeface="Alef" panose="00000500000000000000" pitchFamily="2" charset="-79"/>
              </a:rPr>
              <a:t>: O ponto de entrada do programa. É aqui que a execução do programa começa.</a:t>
            </a:r>
          </a:p>
          <a:p>
            <a:pPr marL="342900" indent="-342900">
              <a:buFont typeface="+mj-lt"/>
              <a:buAutoNum type="arabicPeriod"/>
            </a:pPr>
            <a:r>
              <a:rPr lang="pt-BR" sz="1600" dirty="0">
                <a:latin typeface="Alef" panose="00000500000000000000" pitchFamily="2" charset="-79"/>
                <a:cs typeface="Alef" panose="00000500000000000000" pitchFamily="2" charset="-79"/>
              </a:rPr>
              <a:t>Instrução </a:t>
            </a:r>
            <a:r>
              <a:rPr lang="pt-BR" sz="1600" i="1" dirty="0" err="1">
                <a:latin typeface="Alef" panose="00000500000000000000" pitchFamily="2" charset="-79"/>
                <a:cs typeface="Alef" panose="00000500000000000000" pitchFamily="2" charset="-79"/>
              </a:rPr>
              <a:t>System.out.println</a:t>
            </a:r>
            <a:r>
              <a:rPr lang="pt-BR" sz="1600" dirty="0">
                <a:latin typeface="Alef" panose="00000500000000000000" pitchFamily="2" charset="-79"/>
                <a:cs typeface="Alef" panose="00000500000000000000" pitchFamily="2" charset="-79"/>
              </a:rPr>
              <a:t>: Utilizada para imprimir uma mensagem no console.</a:t>
            </a:r>
          </a:p>
        </p:txBody>
      </p:sp>
      <p:pic>
        <p:nvPicPr>
          <p:cNvPr id="13" name="Imagem 12" descr="Texto&#10;&#10;Descrição gerada automaticamente">
            <a:extLst>
              <a:ext uri="{FF2B5EF4-FFF2-40B4-BE49-F238E27FC236}">
                <a16:creationId xmlns:a16="http://schemas.microsoft.com/office/drawing/2014/main" id="{332071EC-BF61-DAF8-8EBB-9D0614CB1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1" y="5990681"/>
            <a:ext cx="6858000" cy="4090307"/>
          </a:xfrm>
          <a:prstGeom prst="rect">
            <a:avLst/>
          </a:prstGeom>
        </p:spPr>
      </p:pic>
      <p:sp>
        <p:nvSpPr>
          <p:cNvPr id="14" name="Espaço Reservado para Rodapé 13">
            <a:extLst>
              <a:ext uri="{FF2B5EF4-FFF2-40B4-BE49-F238E27FC236}">
                <a16:creationId xmlns:a16="http://schemas.microsoft.com/office/drawing/2014/main" id="{C307A986-99C0-F497-9703-30016D6308BB}"/>
              </a:ext>
            </a:extLst>
          </p:cNvPr>
          <p:cNvSpPr>
            <a:spLocks noGrp="1"/>
          </p:cNvSpPr>
          <p:nvPr>
            <p:ph type="ftr" sz="quarter" idx="11"/>
          </p:nvPr>
        </p:nvSpPr>
        <p:spPr/>
        <p:txBody>
          <a:bodyPr/>
          <a:lstStyle/>
          <a:p>
            <a:r>
              <a:rPr lang="pt-BR"/>
              <a:t>JAVA: A JORNADA DOS CÓDIGOS - ANNA ANDRADE</a:t>
            </a:r>
          </a:p>
        </p:txBody>
      </p:sp>
      <p:sp>
        <p:nvSpPr>
          <p:cNvPr id="15" name="Espaço Reservado para Número de Slide 14">
            <a:extLst>
              <a:ext uri="{FF2B5EF4-FFF2-40B4-BE49-F238E27FC236}">
                <a16:creationId xmlns:a16="http://schemas.microsoft.com/office/drawing/2014/main" id="{87ECA4B5-2BBB-14E7-B2CD-C708DC7A591F}"/>
              </a:ext>
            </a:extLst>
          </p:cNvPr>
          <p:cNvSpPr>
            <a:spLocks noGrp="1"/>
          </p:cNvSpPr>
          <p:nvPr>
            <p:ph type="sldNum" sz="quarter" idx="12"/>
          </p:nvPr>
        </p:nvSpPr>
        <p:spPr/>
        <p:txBody>
          <a:bodyPr/>
          <a:lstStyle/>
          <a:p>
            <a:fld id="{BE2E3F4B-70C8-448E-93DC-87918C823AA0}" type="slidenum">
              <a:rPr lang="pt-BR" smtClean="0"/>
              <a:t>4</a:t>
            </a:fld>
            <a:endParaRPr lang="pt-BR"/>
          </a:p>
        </p:txBody>
      </p:sp>
    </p:spTree>
    <p:extLst>
      <p:ext uri="{BB962C8B-B14F-4D97-AF65-F5344CB8AC3E}">
        <p14:creationId xmlns:p14="http://schemas.microsoft.com/office/powerpoint/2010/main" val="3858294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Métodos e Atributos de Instância</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69376"/>
            <a:ext cx="6048103" cy="830997"/>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Métodos e atributos de instância pertencem a um objeto específico. Cada objeto tem seus próprios valores para os atributos e pode executar seus próprios métodos.</a:t>
            </a:r>
          </a:p>
        </p:txBody>
      </p:sp>
      <p:pic>
        <p:nvPicPr>
          <p:cNvPr id="10" name="Imagem 9" descr="Texto&#10;&#10;Descrição gerada automaticamente">
            <a:extLst>
              <a:ext uri="{FF2B5EF4-FFF2-40B4-BE49-F238E27FC236}">
                <a16:creationId xmlns:a16="http://schemas.microsoft.com/office/drawing/2014/main" id="{6CAC9CCF-0FB8-5B89-2B72-BBE627EBA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4332"/>
            <a:ext cx="6858000" cy="2726113"/>
          </a:xfrm>
          <a:prstGeom prst="rect">
            <a:avLst/>
          </a:prstGeom>
        </p:spPr>
      </p:pic>
      <p:sp>
        <p:nvSpPr>
          <p:cNvPr id="11" name="CaixaDeTexto 10">
            <a:extLst>
              <a:ext uri="{FF2B5EF4-FFF2-40B4-BE49-F238E27FC236}">
                <a16:creationId xmlns:a16="http://schemas.microsoft.com/office/drawing/2014/main" id="{1890ED06-F80E-417A-91BA-3FB1EB6B448F}"/>
              </a:ext>
            </a:extLst>
          </p:cNvPr>
          <p:cNvSpPr txBox="1"/>
          <p:nvPr/>
        </p:nvSpPr>
        <p:spPr>
          <a:xfrm>
            <a:off x="809897" y="5638498"/>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Encapsulamento</a:t>
            </a:r>
          </a:p>
        </p:txBody>
      </p:sp>
      <p:sp>
        <p:nvSpPr>
          <p:cNvPr id="12" name="CaixaDeTexto 11">
            <a:extLst>
              <a:ext uri="{FF2B5EF4-FFF2-40B4-BE49-F238E27FC236}">
                <a16:creationId xmlns:a16="http://schemas.microsoft.com/office/drawing/2014/main" id="{AC6B84BF-FBE7-2458-F84E-7DB51B24EC4C}"/>
              </a:ext>
            </a:extLst>
          </p:cNvPr>
          <p:cNvSpPr txBox="1"/>
          <p:nvPr/>
        </p:nvSpPr>
        <p:spPr>
          <a:xfrm>
            <a:off x="516803" y="6128216"/>
            <a:ext cx="6048103" cy="830997"/>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Encapsulamento é o conceito de esconder os detalhes internos de uma classe e expor apenas o que é necessário. Isso é feito usando modificadores de acesso e métodos </a:t>
            </a:r>
            <a:r>
              <a:rPr lang="pt-BR" sz="1600" dirty="0" err="1">
                <a:latin typeface="Alef" panose="00000500000000000000" pitchFamily="2" charset="-79"/>
                <a:cs typeface="Alef" panose="00000500000000000000" pitchFamily="2" charset="-79"/>
              </a:rPr>
              <a:t>getter</a:t>
            </a:r>
            <a:r>
              <a:rPr lang="pt-BR" sz="1600" dirty="0">
                <a:latin typeface="Alef" panose="00000500000000000000" pitchFamily="2" charset="-79"/>
                <a:cs typeface="Alef" panose="00000500000000000000" pitchFamily="2" charset="-79"/>
              </a:rPr>
              <a:t> e </a:t>
            </a:r>
            <a:r>
              <a:rPr lang="pt-BR" sz="1600" dirty="0" err="1">
                <a:latin typeface="Alef" panose="00000500000000000000" pitchFamily="2" charset="-79"/>
                <a:cs typeface="Alef" panose="00000500000000000000" pitchFamily="2" charset="-79"/>
              </a:rPr>
              <a:t>setter</a:t>
            </a:r>
            <a:r>
              <a:rPr lang="pt-BR" sz="1600" dirty="0">
                <a:latin typeface="Alef" panose="00000500000000000000" pitchFamily="2" charset="-79"/>
                <a:cs typeface="Alef" panose="00000500000000000000" pitchFamily="2" charset="-79"/>
              </a:rPr>
              <a:t>.</a:t>
            </a:r>
          </a:p>
        </p:txBody>
      </p:sp>
      <p:sp>
        <p:nvSpPr>
          <p:cNvPr id="13" name="CaixaDeTexto 12">
            <a:extLst>
              <a:ext uri="{FF2B5EF4-FFF2-40B4-BE49-F238E27FC236}">
                <a16:creationId xmlns:a16="http://schemas.microsoft.com/office/drawing/2014/main" id="{5BB92A4E-EBCE-3D25-3EFC-08395E90FB43}"/>
              </a:ext>
            </a:extLst>
          </p:cNvPr>
          <p:cNvSpPr txBox="1"/>
          <p:nvPr/>
        </p:nvSpPr>
        <p:spPr>
          <a:xfrm>
            <a:off x="516803" y="7038279"/>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Modificadores de acesso</a:t>
            </a:r>
          </a:p>
        </p:txBody>
      </p:sp>
      <p:sp>
        <p:nvSpPr>
          <p:cNvPr id="14" name="CaixaDeTexto 13">
            <a:extLst>
              <a:ext uri="{FF2B5EF4-FFF2-40B4-BE49-F238E27FC236}">
                <a16:creationId xmlns:a16="http://schemas.microsoft.com/office/drawing/2014/main" id="{75269FF5-7709-A891-E02C-93BCB0B88965}"/>
              </a:ext>
            </a:extLst>
          </p:cNvPr>
          <p:cNvSpPr txBox="1"/>
          <p:nvPr/>
        </p:nvSpPr>
        <p:spPr>
          <a:xfrm>
            <a:off x="516802" y="7455899"/>
            <a:ext cx="6048103" cy="830997"/>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Os modificadores de acesso controlam a visibilidade dos atributos e métodos. Os mais comuns são </a:t>
            </a:r>
            <a:r>
              <a:rPr lang="pt-BR" sz="1600" dirty="0" err="1">
                <a:latin typeface="Alef" panose="00000500000000000000" pitchFamily="2" charset="-79"/>
                <a:cs typeface="Alef" panose="00000500000000000000" pitchFamily="2" charset="-79"/>
              </a:rPr>
              <a:t>private</a:t>
            </a:r>
            <a:r>
              <a:rPr lang="pt-BR" sz="1600" dirty="0">
                <a:latin typeface="Alef" panose="00000500000000000000" pitchFamily="2" charset="-79"/>
                <a:cs typeface="Alef" panose="00000500000000000000" pitchFamily="2" charset="-79"/>
              </a:rPr>
              <a:t>, </a:t>
            </a:r>
            <a:r>
              <a:rPr lang="pt-BR" sz="1600" dirty="0" err="1">
                <a:latin typeface="Alef" panose="00000500000000000000" pitchFamily="2" charset="-79"/>
                <a:cs typeface="Alef" panose="00000500000000000000" pitchFamily="2" charset="-79"/>
              </a:rPr>
              <a:t>protected</a:t>
            </a:r>
            <a:r>
              <a:rPr lang="pt-BR" sz="1600" dirty="0">
                <a:latin typeface="Alef" panose="00000500000000000000" pitchFamily="2" charset="-79"/>
                <a:cs typeface="Alef" panose="00000500000000000000" pitchFamily="2" charset="-79"/>
              </a:rPr>
              <a:t>, e public.</a:t>
            </a:r>
          </a:p>
        </p:txBody>
      </p:sp>
      <p:sp>
        <p:nvSpPr>
          <p:cNvPr id="15" name="Espaço Reservado para Rodapé 14">
            <a:extLst>
              <a:ext uri="{FF2B5EF4-FFF2-40B4-BE49-F238E27FC236}">
                <a16:creationId xmlns:a16="http://schemas.microsoft.com/office/drawing/2014/main" id="{7848E43C-F47A-812B-09B9-33B5B3E380C0}"/>
              </a:ext>
            </a:extLst>
          </p:cNvPr>
          <p:cNvSpPr>
            <a:spLocks noGrp="1"/>
          </p:cNvSpPr>
          <p:nvPr>
            <p:ph type="ftr" sz="quarter" idx="11"/>
          </p:nvPr>
        </p:nvSpPr>
        <p:spPr/>
        <p:txBody>
          <a:bodyPr/>
          <a:lstStyle/>
          <a:p>
            <a:r>
              <a:rPr lang="pt-BR"/>
              <a:t>JAVA: A JORNADA DOS CÓDIGOS - ANNA ANDRADE</a:t>
            </a:r>
          </a:p>
        </p:txBody>
      </p:sp>
      <p:sp>
        <p:nvSpPr>
          <p:cNvPr id="16" name="Espaço Reservado para Número de Slide 15">
            <a:extLst>
              <a:ext uri="{FF2B5EF4-FFF2-40B4-BE49-F238E27FC236}">
                <a16:creationId xmlns:a16="http://schemas.microsoft.com/office/drawing/2014/main" id="{681B6DBB-1622-E381-4367-904F2BD7C3BE}"/>
              </a:ext>
            </a:extLst>
          </p:cNvPr>
          <p:cNvSpPr>
            <a:spLocks noGrp="1"/>
          </p:cNvSpPr>
          <p:nvPr>
            <p:ph type="sldNum" sz="quarter" idx="12"/>
          </p:nvPr>
        </p:nvSpPr>
        <p:spPr/>
        <p:txBody>
          <a:bodyPr/>
          <a:lstStyle/>
          <a:p>
            <a:fld id="{BE2E3F4B-70C8-448E-93DC-87918C823AA0}" type="slidenum">
              <a:rPr lang="pt-BR" smtClean="0"/>
              <a:t>40</a:t>
            </a:fld>
            <a:endParaRPr lang="pt-BR"/>
          </a:p>
        </p:txBody>
      </p:sp>
    </p:spTree>
    <p:extLst>
      <p:ext uri="{BB962C8B-B14F-4D97-AF65-F5344CB8AC3E}">
        <p14:creationId xmlns:p14="http://schemas.microsoft.com/office/powerpoint/2010/main" val="68469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CaixaDeTexto 10">
            <a:extLst>
              <a:ext uri="{FF2B5EF4-FFF2-40B4-BE49-F238E27FC236}">
                <a16:creationId xmlns:a16="http://schemas.microsoft.com/office/drawing/2014/main" id="{1890ED06-F80E-417A-91BA-3FB1EB6B448F}"/>
              </a:ext>
            </a:extLst>
          </p:cNvPr>
          <p:cNvSpPr txBox="1"/>
          <p:nvPr/>
        </p:nvSpPr>
        <p:spPr>
          <a:xfrm>
            <a:off x="809896" y="1497735"/>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Encapsulamento</a:t>
            </a:r>
          </a:p>
        </p:txBody>
      </p:sp>
      <p:sp>
        <p:nvSpPr>
          <p:cNvPr id="13" name="CaixaDeTexto 12">
            <a:extLst>
              <a:ext uri="{FF2B5EF4-FFF2-40B4-BE49-F238E27FC236}">
                <a16:creationId xmlns:a16="http://schemas.microsoft.com/office/drawing/2014/main" id="{5BB92A4E-EBCE-3D25-3EFC-08395E90FB43}"/>
              </a:ext>
            </a:extLst>
          </p:cNvPr>
          <p:cNvSpPr txBox="1"/>
          <p:nvPr/>
        </p:nvSpPr>
        <p:spPr>
          <a:xfrm>
            <a:off x="481420" y="1959400"/>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Modificadores de acesso</a:t>
            </a:r>
          </a:p>
        </p:txBody>
      </p:sp>
      <p:pic>
        <p:nvPicPr>
          <p:cNvPr id="9" name="Imagem 8" descr="Tela de celular com texto branco sobre fundo preto&#10;&#10;Descrição gerada automaticamente">
            <a:extLst>
              <a:ext uri="{FF2B5EF4-FFF2-40B4-BE49-F238E27FC236}">
                <a16:creationId xmlns:a16="http://schemas.microsoft.com/office/drawing/2014/main" id="{924CB464-72A3-545E-45C0-AC36FDEE7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165" y="2297954"/>
            <a:ext cx="4267200" cy="3988191"/>
          </a:xfrm>
          <a:prstGeom prst="rect">
            <a:avLst/>
          </a:prstGeom>
        </p:spPr>
      </p:pic>
      <p:sp>
        <p:nvSpPr>
          <p:cNvPr id="15" name="Espaço Reservado para Rodapé 14">
            <a:extLst>
              <a:ext uri="{FF2B5EF4-FFF2-40B4-BE49-F238E27FC236}">
                <a16:creationId xmlns:a16="http://schemas.microsoft.com/office/drawing/2014/main" id="{6A874B1C-DB5E-3BD6-48E3-EF9726F88E78}"/>
              </a:ext>
            </a:extLst>
          </p:cNvPr>
          <p:cNvSpPr>
            <a:spLocks noGrp="1"/>
          </p:cNvSpPr>
          <p:nvPr>
            <p:ph type="ftr" sz="quarter" idx="11"/>
          </p:nvPr>
        </p:nvSpPr>
        <p:spPr/>
        <p:txBody>
          <a:bodyPr/>
          <a:lstStyle/>
          <a:p>
            <a:r>
              <a:rPr lang="pt-BR"/>
              <a:t>JAVA: A JORNADA DOS CÓDIGOS - ANNA ANDRADE</a:t>
            </a:r>
          </a:p>
        </p:txBody>
      </p:sp>
      <p:sp>
        <p:nvSpPr>
          <p:cNvPr id="16" name="Espaço Reservado para Número de Slide 15">
            <a:extLst>
              <a:ext uri="{FF2B5EF4-FFF2-40B4-BE49-F238E27FC236}">
                <a16:creationId xmlns:a16="http://schemas.microsoft.com/office/drawing/2014/main" id="{DDE75FD2-8EA2-781A-9028-A19EB4B2B711}"/>
              </a:ext>
            </a:extLst>
          </p:cNvPr>
          <p:cNvSpPr>
            <a:spLocks noGrp="1"/>
          </p:cNvSpPr>
          <p:nvPr>
            <p:ph type="sldNum" sz="quarter" idx="12"/>
          </p:nvPr>
        </p:nvSpPr>
        <p:spPr/>
        <p:txBody>
          <a:bodyPr/>
          <a:lstStyle/>
          <a:p>
            <a:fld id="{BE2E3F4B-70C8-448E-93DC-87918C823AA0}" type="slidenum">
              <a:rPr lang="pt-BR" smtClean="0"/>
              <a:t>41</a:t>
            </a:fld>
            <a:endParaRPr lang="pt-BR"/>
          </a:p>
        </p:txBody>
      </p:sp>
    </p:spTree>
    <p:extLst>
      <p:ext uri="{BB962C8B-B14F-4D97-AF65-F5344CB8AC3E}">
        <p14:creationId xmlns:p14="http://schemas.microsoft.com/office/powerpoint/2010/main" val="13465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Herança</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69376"/>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Herança é um mecanismo que permite criar uma nova classe com base em uma classe existente. A classe existente é chamada de classe base (ou superclasse), e a nova classe é chamada de classe derivada (ou subclasse).</a:t>
            </a:r>
          </a:p>
        </p:txBody>
      </p:sp>
      <p:pic>
        <p:nvPicPr>
          <p:cNvPr id="9" name="Imagem 8" descr="Texto&#10;&#10;Descrição gerada automaticamente">
            <a:extLst>
              <a:ext uri="{FF2B5EF4-FFF2-40B4-BE49-F238E27FC236}">
                <a16:creationId xmlns:a16="http://schemas.microsoft.com/office/drawing/2014/main" id="{DE2FD982-275E-3C72-37BC-7BCF214D1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594"/>
            <a:ext cx="6858000" cy="5073706"/>
          </a:xfrm>
          <a:prstGeom prst="rect">
            <a:avLst/>
          </a:prstGeom>
        </p:spPr>
      </p:pic>
      <p:sp>
        <p:nvSpPr>
          <p:cNvPr id="15" name="Espaço Reservado para Rodapé 14">
            <a:extLst>
              <a:ext uri="{FF2B5EF4-FFF2-40B4-BE49-F238E27FC236}">
                <a16:creationId xmlns:a16="http://schemas.microsoft.com/office/drawing/2014/main" id="{29B71A6E-3936-B365-373A-BB448CBB5BA7}"/>
              </a:ext>
            </a:extLst>
          </p:cNvPr>
          <p:cNvSpPr>
            <a:spLocks noGrp="1"/>
          </p:cNvSpPr>
          <p:nvPr>
            <p:ph type="ftr" sz="quarter" idx="11"/>
          </p:nvPr>
        </p:nvSpPr>
        <p:spPr/>
        <p:txBody>
          <a:bodyPr/>
          <a:lstStyle/>
          <a:p>
            <a:r>
              <a:rPr lang="pt-BR"/>
              <a:t>JAVA: A JORNADA DOS CÓDIGOS - ANNA ANDRADE</a:t>
            </a:r>
          </a:p>
        </p:txBody>
      </p:sp>
      <p:sp>
        <p:nvSpPr>
          <p:cNvPr id="16" name="Espaço Reservado para Número de Slide 15">
            <a:extLst>
              <a:ext uri="{FF2B5EF4-FFF2-40B4-BE49-F238E27FC236}">
                <a16:creationId xmlns:a16="http://schemas.microsoft.com/office/drawing/2014/main" id="{29EF9A2C-4E7E-03E0-C358-AF614422AFFF}"/>
              </a:ext>
            </a:extLst>
          </p:cNvPr>
          <p:cNvSpPr>
            <a:spLocks noGrp="1"/>
          </p:cNvSpPr>
          <p:nvPr>
            <p:ph type="sldNum" sz="quarter" idx="12"/>
          </p:nvPr>
        </p:nvSpPr>
        <p:spPr/>
        <p:txBody>
          <a:bodyPr/>
          <a:lstStyle/>
          <a:p>
            <a:fld id="{BE2E3F4B-70C8-448E-93DC-87918C823AA0}" type="slidenum">
              <a:rPr lang="pt-BR" smtClean="0"/>
              <a:t>42</a:t>
            </a:fld>
            <a:endParaRPr lang="pt-BR"/>
          </a:p>
        </p:txBody>
      </p:sp>
    </p:spTree>
    <p:extLst>
      <p:ext uri="{BB962C8B-B14F-4D97-AF65-F5344CB8AC3E}">
        <p14:creationId xmlns:p14="http://schemas.microsoft.com/office/powerpoint/2010/main" val="1934381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Classes e objetos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809897" y="157895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sp>
        <p:nvSpPr>
          <p:cNvPr id="4" name="CaixaDeTexto 3">
            <a:extLst>
              <a:ext uri="{FF2B5EF4-FFF2-40B4-BE49-F238E27FC236}">
                <a16:creationId xmlns:a16="http://schemas.microsoft.com/office/drawing/2014/main" id="{DCFD62F3-8D2A-5104-0E86-901CA5D403B8}"/>
              </a:ext>
            </a:extLst>
          </p:cNvPr>
          <p:cNvSpPr txBox="1"/>
          <p:nvPr/>
        </p:nvSpPr>
        <p:spPr>
          <a:xfrm>
            <a:off x="516803" y="2069376"/>
            <a:ext cx="6048103" cy="1569660"/>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Classes e objetos são a base da programação orientada a objetos em Java e são amplamente utilizados para modelar conceitos do mundo real. Por exemplo, em um sistema de biblioteca, você pode ter classes como Livro, Autor e Leitor, onde cada classe define atributos e comportamentos específicos relacionados ao seu conceito.</a:t>
            </a:r>
          </a:p>
        </p:txBody>
      </p:sp>
      <p:sp>
        <p:nvSpPr>
          <p:cNvPr id="10" name="Espaço Reservado para Rodapé 9">
            <a:extLst>
              <a:ext uri="{FF2B5EF4-FFF2-40B4-BE49-F238E27FC236}">
                <a16:creationId xmlns:a16="http://schemas.microsoft.com/office/drawing/2014/main" id="{A889AF03-EACB-B8D3-DE2E-3B7942D6765B}"/>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7FC9E902-C869-012C-4488-321C2F184D50}"/>
              </a:ext>
            </a:extLst>
          </p:cNvPr>
          <p:cNvSpPr>
            <a:spLocks noGrp="1"/>
          </p:cNvSpPr>
          <p:nvPr>
            <p:ph type="sldNum" sz="quarter" idx="12"/>
          </p:nvPr>
        </p:nvSpPr>
        <p:spPr/>
        <p:txBody>
          <a:bodyPr/>
          <a:lstStyle/>
          <a:p>
            <a:fld id="{BE2E3F4B-70C8-448E-93DC-87918C823AA0}" type="slidenum">
              <a:rPr lang="pt-BR" smtClean="0"/>
              <a:t>43</a:t>
            </a:fld>
            <a:endParaRPr lang="pt-BR"/>
          </a:p>
        </p:txBody>
      </p:sp>
    </p:spTree>
    <p:extLst>
      <p:ext uri="{BB962C8B-B14F-4D97-AF65-F5344CB8AC3E}">
        <p14:creationId xmlns:p14="http://schemas.microsoft.com/office/powerpoint/2010/main" val="1461574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CONCLUSÃO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28508" y="0"/>
            <a:ext cx="3400975"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07</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82596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Conclusão</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CaixaDeTexto 3">
            <a:extLst>
              <a:ext uri="{FF2B5EF4-FFF2-40B4-BE49-F238E27FC236}">
                <a16:creationId xmlns:a16="http://schemas.microsoft.com/office/drawing/2014/main" id="{DCFD62F3-8D2A-5104-0E86-901CA5D403B8}"/>
              </a:ext>
            </a:extLst>
          </p:cNvPr>
          <p:cNvSpPr txBox="1"/>
          <p:nvPr/>
        </p:nvSpPr>
        <p:spPr>
          <a:xfrm>
            <a:off x="481420" y="1605550"/>
            <a:ext cx="6048103" cy="1323439"/>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Parabéns por chegar até aqui! Agora você conhece os principais comandos e conceitos básicos para começar a programar em Java. Continue praticando e explorando mais sobre essa linguagem poderosa. Boa jornada na sua aventura pelo mundo do Java!</a:t>
            </a:r>
          </a:p>
        </p:txBody>
      </p:sp>
      <p:sp>
        <p:nvSpPr>
          <p:cNvPr id="2" name="Espaço Reservado para Rodapé 1">
            <a:extLst>
              <a:ext uri="{FF2B5EF4-FFF2-40B4-BE49-F238E27FC236}">
                <a16:creationId xmlns:a16="http://schemas.microsoft.com/office/drawing/2014/main" id="{9D1767DA-F5D8-E612-1D70-8E4D5C268B91}"/>
              </a:ext>
            </a:extLst>
          </p:cNvPr>
          <p:cNvSpPr>
            <a:spLocks noGrp="1"/>
          </p:cNvSpPr>
          <p:nvPr>
            <p:ph type="ftr" sz="quarter" idx="11"/>
          </p:nvPr>
        </p:nvSpPr>
        <p:spPr/>
        <p:txBody>
          <a:bodyPr/>
          <a:lstStyle/>
          <a:p>
            <a:r>
              <a:rPr lang="pt-BR"/>
              <a:t>JAVA: A JORNADA DOS CÓDIGOS - ANNA ANDRADE</a:t>
            </a:r>
          </a:p>
        </p:txBody>
      </p:sp>
      <p:sp>
        <p:nvSpPr>
          <p:cNvPr id="9" name="Espaço Reservado para Número de Slide 8">
            <a:extLst>
              <a:ext uri="{FF2B5EF4-FFF2-40B4-BE49-F238E27FC236}">
                <a16:creationId xmlns:a16="http://schemas.microsoft.com/office/drawing/2014/main" id="{ECA32BAF-D750-6254-D6DB-995B8F180BD0}"/>
              </a:ext>
            </a:extLst>
          </p:cNvPr>
          <p:cNvSpPr>
            <a:spLocks noGrp="1"/>
          </p:cNvSpPr>
          <p:nvPr>
            <p:ph type="sldNum" sz="quarter" idx="12"/>
          </p:nvPr>
        </p:nvSpPr>
        <p:spPr/>
        <p:txBody>
          <a:bodyPr/>
          <a:lstStyle/>
          <a:p>
            <a:fld id="{BE2E3F4B-70C8-448E-93DC-87918C823AA0}" type="slidenum">
              <a:rPr lang="pt-BR" smtClean="0"/>
              <a:t>45</a:t>
            </a:fld>
            <a:endParaRPr lang="pt-BR"/>
          </a:p>
        </p:txBody>
      </p:sp>
    </p:spTree>
    <p:extLst>
      <p:ext uri="{BB962C8B-B14F-4D97-AF65-F5344CB8AC3E}">
        <p14:creationId xmlns:p14="http://schemas.microsoft.com/office/powerpoint/2010/main" val="80134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B4517727-3F84-D084-E854-C3323A99D31A}"/>
              </a:ext>
            </a:extLst>
          </p:cNvPr>
          <p:cNvSpPr txBox="1"/>
          <p:nvPr/>
        </p:nvSpPr>
        <p:spPr>
          <a:xfrm>
            <a:off x="809897" y="542965"/>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Contexto real</a:t>
            </a:r>
          </a:p>
        </p:txBody>
      </p:sp>
      <p:sp>
        <p:nvSpPr>
          <p:cNvPr id="9" name="CaixaDeTexto 8">
            <a:extLst>
              <a:ext uri="{FF2B5EF4-FFF2-40B4-BE49-F238E27FC236}">
                <a16:creationId xmlns:a16="http://schemas.microsoft.com/office/drawing/2014/main" id="{1D34E2AF-A5C5-F380-35F2-D867BFE0EF7C}"/>
              </a:ext>
            </a:extLst>
          </p:cNvPr>
          <p:cNvSpPr txBox="1"/>
          <p:nvPr/>
        </p:nvSpPr>
        <p:spPr>
          <a:xfrm>
            <a:off x="572860" y="1125083"/>
            <a:ext cx="6048103" cy="1077218"/>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Este exemplo é um ponto de partida para entender como a estrutura básica de um programa Java funciona. Mesmo que pareça simples, ele prepara você para entender conceitos mais avançados, como a criação de métodos, classes e objetos.</a:t>
            </a:r>
          </a:p>
        </p:txBody>
      </p:sp>
      <p:sp>
        <p:nvSpPr>
          <p:cNvPr id="4" name="Espaço Reservado para Rodapé 3">
            <a:extLst>
              <a:ext uri="{FF2B5EF4-FFF2-40B4-BE49-F238E27FC236}">
                <a16:creationId xmlns:a16="http://schemas.microsoft.com/office/drawing/2014/main" id="{782EE4B2-D42D-FF0F-98EA-EBCEFB0FAB03}"/>
              </a:ext>
            </a:extLst>
          </p:cNvPr>
          <p:cNvSpPr>
            <a:spLocks noGrp="1"/>
          </p:cNvSpPr>
          <p:nvPr>
            <p:ph type="ftr" sz="quarter" idx="11"/>
          </p:nvPr>
        </p:nvSpPr>
        <p:spPr/>
        <p:txBody>
          <a:bodyPr/>
          <a:lstStyle/>
          <a:p>
            <a:r>
              <a:rPr lang="pt-BR"/>
              <a:t>JAVA: A JORNADA DOS CÓDIGOS - ANNA ANDRADE</a:t>
            </a:r>
          </a:p>
        </p:txBody>
      </p:sp>
      <p:sp>
        <p:nvSpPr>
          <p:cNvPr id="10" name="Espaço Reservado para Número de Slide 9">
            <a:extLst>
              <a:ext uri="{FF2B5EF4-FFF2-40B4-BE49-F238E27FC236}">
                <a16:creationId xmlns:a16="http://schemas.microsoft.com/office/drawing/2014/main" id="{03A3039E-1B56-B67F-9BF5-90CCAA74D660}"/>
              </a:ext>
            </a:extLst>
          </p:cNvPr>
          <p:cNvSpPr>
            <a:spLocks noGrp="1"/>
          </p:cNvSpPr>
          <p:nvPr>
            <p:ph type="sldNum" sz="quarter" idx="12"/>
          </p:nvPr>
        </p:nvSpPr>
        <p:spPr/>
        <p:txBody>
          <a:bodyPr/>
          <a:lstStyle/>
          <a:p>
            <a:fld id="{BE2E3F4B-70C8-448E-93DC-87918C823AA0}" type="slidenum">
              <a:rPr lang="pt-BR" smtClean="0"/>
              <a:t>5</a:t>
            </a:fld>
            <a:endParaRPr lang="pt-BR"/>
          </a:p>
        </p:txBody>
      </p:sp>
    </p:spTree>
    <p:extLst>
      <p:ext uri="{BB962C8B-B14F-4D97-AF65-F5344CB8AC3E}">
        <p14:creationId xmlns:p14="http://schemas.microsoft.com/office/powerpoint/2010/main" val="389399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002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1C67EB7-5441-FAF3-D2A7-1E53AC8B2A1F}"/>
              </a:ext>
            </a:extLst>
          </p:cNvPr>
          <p:cNvSpPr txBox="1"/>
          <p:nvPr/>
        </p:nvSpPr>
        <p:spPr>
          <a:xfrm>
            <a:off x="254723" y="3045030"/>
            <a:ext cx="6348549" cy="1107996"/>
          </a:xfrm>
          <a:prstGeom prst="rect">
            <a:avLst/>
          </a:prstGeom>
          <a:noFill/>
        </p:spPr>
        <p:txBody>
          <a:bodyPr wrap="square" rtlCol="0">
            <a:spAutoFit/>
          </a:bodyPr>
          <a:lstStyle/>
          <a:p>
            <a:pPr algn="ctr"/>
            <a:r>
              <a:rPr lang="pt-BR" sz="6600" b="1"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CAPÍTULO</a:t>
            </a:r>
          </a:p>
        </p:txBody>
      </p:sp>
      <p:sp>
        <p:nvSpPr>
          <p:cNvPr id="6" name="CaixaDeTexto 5">
            <a:extLst>
              <a:ext uri="{FF2B5EF4-FFF2-40B4-BE49-F238E27FC236}">
                <a16:creationId xmlns:a16="http://schemas.microsoft.com/office/drawing/2014/main" id="{CFA3FCF7-FECF-C4BC-1547-C9A4C1B73BE8}"/>
              </a:ext>
            </a:extLst>
          </p:cNvPr>
          <p:cNvSpPr txBox="1"/>
          <p:nvPr/>
        </p:nvSpPr>
        <p:spPr>
          <a:xfrm>
            <a:off x="1798042" y="0"/>
            <a:ext cx="3261908" cy="3170099"/>
          </a:xfrm>
          <a:prstGeom prst="rect">
            <a:avLst/>
          </a:prstGeom>
          <a:noFill/>
        </p:spPr>
        <p:txBody>
          <a:bodyPr wrap="square" rtlCol="0">
            <a:spAutoFit/>
          </a:bodyPr>
          <a:lstStyle/>
          <a:p>
            <a:r>
              <a:rPr lang="pt-BR" sz="20000" b="1" dirty="0">
                <a:ln w="28575">
                  <a:solidFill>
                    <a:schemeClr val="bg2"/>
                  </a:solidFill>
                </a:ln>
                <a:noFill/>
                <a:latin typeface="ADLaM Display" panose="020F0502020204030204" pitchFamily="2" charset="0"/>
                <a:ea typeface="ADLaM Display" panose="020F0502020204030204" pitchFamily="2" charset="0"/>
                <a:cs typeface="ADLaM Display" panose="020F0502020204030204" pitchFamily="2" charset="0"/>
              </a:rPr>
              <a:t>02</a:t>
            </a:r>
          </a:p>
        </p:txBody>
      </p:sp>
      <p:sp>
        <p:nvSpPr>
          <p:cNvPr id="7" name="Triângulo isósceles 6">
            <a:extLst>
              <a:ext uri="{FF2B5EF4-FFF2-40B4-BE49-F238E27FC236}">
                <a16:creationId xmlns:a16="http://schemas.microsoft.com/office/drawing/2014/main" id="{E4DF121C-6DD2-7743-4FFF-4A05A5829B48}"/>
              </a:ext>
            </a:extLst>
          </p:cNvPr>
          <p:cNvSpPr/>
          <p:nvPr/>
        </p:nvSpPr>
        <p:spPr>
          <a:xfrm rot="5400000">
            <a:off x="1811106" y="6031479"/>
            <a:ext cx="3959952" cy="3786322"/>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riângulo isósceles 7">
            <a:extLst>
              <a:ext uri="{FF2B5EF4-FFF2-40B4-BE49-F238E27FC236}">
                <a16:creationId xmlns:a16="http://schemas.microsoft.com/office/drawing/2014/main" id="{311084CF-2DE2-1CA9-45CA-56FCE675A7A7}"/>
              </a:ext>
            </a:extLst>
          </p:cNvPr>
          <p:cNvSpPr/>
          <p:nvPr/>
        </p:nvSpPr>
        <p:spPr>
          <a:xfrm rot="5400000">
            <a:off x="-361683" y="6148161"/>
            <a:ext cx="3959952" cy="3786322"/>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26CE68A-F5E0-A744-928A-72A98275BF1D}"/>
              </a:ext>
            </a:extLst>
          </p:cNvPr>
          <p:cNvSpPr txBox="1"/>
          <p:nvPr/>
        </p:nvSpPr>
        <p:spPr>
          <a:xfrm>
            <a:off x="254722" y="3999190"/>
            <a:ext cx="6348549" cy="646331"/>
          </a:xfrm>
          <a:prstGeom prst="rect">
            <a:avLst/>
          </a:prstGeom>
          <a:noFill/>
        </p:spPr>
        <p:txBody>
          <a:bodyPr wrap="square" rtlCol="0">
            <a:spAutoFit/>
          </a:bodyPr>
          <a:lstStyle/>
          <a:p>
            <a:pPr algn="ctr"/>
            <a:r>
              <a:rPr lang="pt-BR" sz="36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Variáveis e tipos de dados</a:t>
            </a:r>
          </a:p>
        </p:txBody>
      </p:sp>
    </p:spTree>
    <p:extLst>
      <p:ext uri="{BB962C8B-B14F-4D97-AF65-F5344CB8AC3E}">
        <p14:creationId xmlns:p14="http://schemas.microsoft.com/office/powerpoint/2010/main" val="411648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29E0846-6AA4-445A-AC24-49BB0E0DC8F5}"/>
              </a:ext>
            </a:extLst>
          </p:cNvPr>
          <p:cNvSpPr txBox="1"/>
          <p:nvPr/>
        </p:nvSpPr>
        <p:spPr>
          <a:xfrm>
            <a:off x="404947" y="1988736"/>
            <a:ext cx="6048103" cy="1323439"/>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As variáveis são essenciais em qualquer linguagem de programação, pois permitem armazenar e manipular dados. Em Java, você precisa declarar o tipo de dado de uma variável antes de usá-la. Este capítulo aborda os tipos de dados mais comuns em Java e como usar variáveis de forma eficaz.</a:t>
            </a:r>
          </a:p>
        </p:txBody>
      </p:sp>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Variáveis e tipos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588649" y="363549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Tipos de dados</a:t>
            </a:r>
          </a:p>
        </p:txBody>
      </p:sp>
      <p:sp>
        <p:nvSpPr>
          <p:cNvPr id="9" name="CaixaDeTexto 8">
            <a:extLst>
              <a:ext uri="{FF2B5EF4-FFF2-40B4-BE49-F238E27FC236}">
                <a16:creationId xmlns:a16="http://schemas.microsoft.com/office/drawing/2014/main" id="{1D34E2AF-A5C5-F380-35F2-D867BFE0EF7C}"/>
              </a:ext>
            </a:extLst>
          </p:cNvPr>
          <p:cNvSpPr txBox="1"/>
          <p:nvPr/>
        </p:nvSpPr>
        <p:spPr>
          <a:xfrm>
            <a:off x="481420" y="4273231"/>
            <a:ext cx="6048103" cy="1569660"/>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Java é uma linguagem fortemente </a:t>
            </a:r>
            <a:r>
              <a:rPr lang="pt-BR" sz="1600" dirty="0" err="1">
                <a:latin typeface="Alef" panose="00000500000000000000" pitchFamily="2" charset="-79"/>
                <a:cs typeface="Alef" panose="00000500000000000000" pitchFamily="2" charset="-79"/>
              </a:rPr>
              <a:t>tipada</a:t>
            </a:r>
            <a:r>
              <a:rPr lang="pt-BR" sz="1600" dirty="0">
                <a:latin typeface="Alef" panose="00000500000000000000" pitchFamily="2" charset="-79"/>
                <a:cs typeface="Alef" panose="00000500000000000000" pitchFamily="2" charset="-79"/>
              </a:rPr>
              <a:t>, o que significa que você deve especificar o tipo de dado de cada variável. </a:t>
            </a:r>
          </a:p>
          <a:p>
            <a:endParaRPr lang="pt-BR" sz="1600" dirty="0">
              <a:latin typeface="Alef" panose="00000500000000000000" pitchFamily="2" charset="-79"/>
              <a:cs typeface="Alef" panose="00000500000000000000" pitchFamily="2" charset="-79"/>
            </a:endParaRPr>
          </a:p>
          <a:p>
            <a:r>
              <a:rPr lang="pt-BR" sz="1600" dirty="0">
                <a:latin typeface="Alef" panose="00000500000000000000" pitchFamily="2" charset="-79"/>
                <a:cs typeface="Alef" panose="00000500000000000000" pitchFamily="2" charset="-79"/>
              </a:rPr>
              <a:t>Os principais tipos de dados em Java são:</a:t>
            </a:r>
          </a:p>
          <a:p>
            <a:pPr marL="342900" indent="-342900">
              <a:buFont typeface="+mj-lt"/>
              <a:buAutoNum type="arabicPeriod"/>
            </a:pPr>
            <a:r>
              <a:rPr lang="pt-BR" sz="1600" dirty="0">
                <a:latin typeface="Alef" panose="00000500000000000000" pitchFamily="2" charset="-79"/>
                <a:cs typeface="Alef" panose="00000500000000000000" pitchFamily="2" charset="-79"/>
              </a:rPr>
              <a:t>Tipos Primitivos</a:t>
            </a:r>
          </a:p>
          <a:p>
            <a:pPr marL="342900" indent="-342900">
              <a:buFont typeface="+mj-lt"/>
              <a:buAutoNum type="arabicPeriod"/>
            </a:pPr>
            <a:r>
              <a:rPr lang="pt-BR" sz="1600" dirty="0">
                <a:latin typeface="Alef" panose="00000500000000000000" pitchFamily="2" charset="-79"/>
                <a:cs typeface="Alef" panose="00000500000000000000" pitchFamily="2" charset="-79"/>
              </a:rPr>
              <a:t>Tipos de Referência</a:t>
            </a:r>
          </a:p>
        </p:txBody>
      </p:sp>
      <p:sp>
        <p:nvSpPr>
          <p:cNvPr id="4" name="CaixaDeTexto 3">
            <a:extLst>
              <a:ext uri="{FF2B5EF4-FFF2-40B4-BE49-F238E27FC236}">
                <a16:creationId xmlns:a16="http://schemas.microsoft.com/office/drawing/2014/main" id="{74F016DA-8B17-8563-514B-32CFF4879254}"/>
              </a:ext>
            </a:extLst>
          </p:cNvPr>
          <p:cNvSpPr txBox="1"/>
          <p:nvPr/>
        </p:nvSpPr>
        <p:spPr>
          <a:xfrm>
            <a:off x="516803" y="5842891"/>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Tipos primitivos</a:t>
            </a:r>
          </a:p>
        </p:txBody>
      </p:sp>
      <p:sp>
        <p:nvSpPr>
          <p:cNvPr id="10" name="CaixaDeTexto 9">
            <a:extLst>
              <a:ext uri="{FF2B5EF4-FFF2-40B4-BE49-F238E27FC236}">
                <a16:creationId xmlns:a16="http://schemas.microsoft.com/office/drawing/2014/main" id="{C3420CAE-1A5F-0A1B-00B1-0F084C46280C}"/>
              </a:ext>
            </a:extLst>
          </p:cNvPr>
          <p:cNvSpPr txBox="1"/>
          <p:nvPr/>
        </p:nvSpPr>
        <p:spPr>
          <a:xfrm>
            <a:off x="516802" y="6344594"/>
            <a:ext cx="6048103" cy="1569660"/>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Os tipos primitivos são os tipos de dados mais básicos em Java. Eles incluem:</a:t>
            </a:r>
          </a:p>
          <a:p>
            <a:pPr marL="285750" indent="-285750">
              <a:buFont typeface="Arial" panose="020B0604020202020204" pitchFamily="34" charset="0"/>
              <a:buChar char="•"/>
            </a:pPr>
            <a:r>
              <a:rPr lang="pt-BR" sz="1600" dirty="0" err="1">
                <a:latin typeface="Alef" panose="00000500000000000000" pitchFamily="2" charset="-79"/>
                <a:cs typeface="Alef" panose="00000500000000000000" pitchFamily="2" charset="-79"/>
              </a:rPr>
              <a:t>int</a:t>
            </a:r>
            <a:r>
              <a:rPr lang="pt-BR" sz="1600" dirty="0">
                <a:latin typeface="Alef" panose="00000500000000000000" pitchFamily="2" charset="-79"/>
                <a:cs typeface="Alef" panose="00000500000000000000" pitchFamily="2" charset="-79"/>
              </a:rPr>
              <a:t>: Armazena números inteiros.</a:t>
            </a:r>
          </a:p>
          <a:p>
            <a:pPr marL="285750" indent="-285750">
              <a:buFont typeface="Arial" panose="020B0604020202020204" pitchFamily="34" charset="0"/>
              <a:buChar char="•"/>
            </a:pPr>
            <a:r>
              <a:rPr lang="pt-BR" sz="1600" dirty="0" err="1">
                <a:latin typeface="Alef" panose="00000500000000000000" pitchFamily="2" charset="-79"/>
                <a:cs typeface="Alef" panose="00000500000000000000" pitchFamily="2" charset="-79"/>
              </a:rPr>
              <a:t>double</a:t>
            </a:r>
            <a:r>
              <a:rPr lang="pt-BR" sz="1600" dirty="0">
                <a:latin typeface="Alef" panose="00000500000000000000" pitchFamily="2" charset="-79"/>
                <a:cs typeface="Alef" panose="00000500000000000000" pitchFamily="2" charset="-79"/>
              </a:rPr>
              <a:t>: Armazena números de ponto flutuante (decimais).</a:t>
            </a:r>
          </a:p>
          <a:p>
            <a:pPr marL="285750" indent="-285750">
              <a:buFont typeface="Arial" panose="020B0604020202020204" pitchFamily="34" charset="0"/>
              <a:buChar char="•"/>
            </a:pPr>
            <a:r>
              <a:rPr lang="pt-BR" sz="1600" dirty="0">
                <a:latin typeface="Alef" panose="00000500000000000000" pitchFamily="2" charset="-79"/>
                <a:cs typeface="Alef" panose="00000500000000000000" pitchFamily="2" charset="-79"/>
              </a:rPr>
              <a:t>char: Armazena um único caractere.</a:t>
            </a:r>
          </a:p>
          <a:p>
            <a:pPr marL="285750" indent="-285750">
              <a:buFont typeface="Arial" panose="020B0604020202020204" pitchFamily="34" charset="0"/>
              <a:buChar char="•"/>
            </a:pPr>
            <a:r>
              <a:rPr lang="pt-BR" sz="1600" dirty="0" err="1">
                <a:latin typeface="Alef" panose="00000500000000000000" pitchFamily="2" charset="-79"/>
                <a:cs typeface="Alef" panose="00000500000000000000" pitchFamily="2" charset="-79"/>
              </a:rPr>
              <a:t>boolean</a:t>
            </a:r>
            <a:r>
              <a:rPr lang="pt-BR" sz="1600" dirty="0">
                <a:latin typeface="Alef" panose="00000500000000000000" pitchFamily="2" charset="-79"/>
                <a:cs typeface="Alef" panose="00000500000000000000" pitchFamily="2" charset="-79"/>
              </a:rPr>
              <a:t>: Armazena valores </a:t>
            </a:r>
            <a:r>
              <a:rPr lang="pt-BR" sz="1600" dirty="0" err="1">
                <a:latin typeface="Alef" panose="00000500000000000000" pitchFamily="2" charset="-79"/>
                <a:cs typeface="Alef" panose="00000500000000000000" pitchFamily="2" charset="-79"/>
              </a:rPr>
              <a:t>true</a:t>
            </a:r>
            <a:r>
              <a:rPr lang="pt-BR" sz="1600" dirty="0">
                <a:latin typeface="Alef" panose="00000500000000000000" pitchFamily="2" charset="-79"/>
                <a:cs typeface="Alef" panose="00000500000000000000" pitchFamily="2" charset="-79"/>
              </a:rPr>
              <a:t> ou false.</a:t>
            </a:r>
          </a:p>
        </p:txBody>
      </p:sp>
      <p:sp>
        <p:nvSpPr>
          <p:cNvPr id="12" name="Espaço Reservado para Rodapé 11">
            <a:extLst>
              <a:ext uri="{FF2B5EF4-FFF2-40B4-BE49-F238E27FC236}">
                <a16:creationId xmlns:a16="http://schemas.microsoft.com/office/drawing/2014/main" id="{4A3FA928-0940-DE86-98E0-2628949D02B8}"/>
              </a:ext>
            </a:extLst>
          </p:cNvPr>
          <p:cNvSpPr>
            <a:spLocks noGrp="1"/>
          </p:cNvSpPr>
          <p:nvPr>
            <p:ph type="ftr" sz="quarter" idx="11"/>
          </p:nvPr>
        </p:nvSpPr>
        <p:spPr/>
        <p:txBody>
          <a:bodyPr/>
          <a:lstStyle/>
          <a:p>
            <a:r>
              <a:rPr lang="pt-BR"/>
              <a:t>JAVA: A JORNADA DOS CÓDIGOS - ANNA ANDRADE</a:t>
            </a:r>
          </a:p>
        </p:txBody>
      </p:sp>
      <p:sp>
        <p:nvSpPr>
          <p:cNvPr id="14" name="Espaço Reservado para Número de Slide 13">
            <a:extLst>
              <a:ext uri="{FF2B5EF4-FFF2-40B4-BE49-F238E27FC236}">
                <a16:creationId xmlns:a16="http://schemas.microsoft.com/office/drawing/2014/main" id="{A538B97D-73F6-82E6-2838-520589F5B032}"/>
              </a:ext>
            </a:extLst>
          </p:cNvPr>
          <p:cNvSpPr>
            <a:spLocks noGrp="1"/>
          </p:cNvSpPr>
          <p:nvPr>
            <p:ph type="sldNum" sz="quarter" idx="12"/>
          </p:nvPr>
        </p:nvSpPr>
        <p:spPr/>
        <p:txBody>
          <a:bodyPr/>
          <a:lstStyle/>
          <a:p>
            <a:fld id="{BE2E3F4B-70C8-448E-93DC-87918C823AA0}" type="slidenum">
              <a:rPr lang="pt-BR" smtClean="0"/>
              <a:t>7</a:t>
            </a:fld>
            <a:endParaRPr lang="pt-BR"/>
          </a:p>
        </p:txBody>
      </p:sp>
    </p:spTree>
    <p:extLst>
      <p:ext uri="{BB962C8B-B14F-4D97-AF65-F5344CB8AC3E}">
        <p14:creationId xmlns:p14="http://schemas.microsoft.com/office/powerpoint/2010/main" val="1586990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Variáveis e tipos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753837" y="146767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Tipos de dados</a:t>
            </a:r>
          </a:p>
        </p:txBody>
      </p:sp>
      <p:sp>
        <p:nvSpPr>
          <p:cNvPr id="4" name="CaixaDeTexto 3">
            <a:extLst>
              <a:ext uri="{FF2B5EF4-FFF2-40B4-BE49-F238E27FC236}">
                <a16:creationId xmlns:a16="http://schemas.microsoft.com/office/drawing/2014/main" id="{74F016DA-8B17-8563-514B-32CFF4879254}"/>
              </a:ext>
            </a:extLst>
          </p:cNvPr>
          <p:cNvSpPr txBox="1"/>
          <p:nvPr/>
        </p:nvSpPr>
        <p:spPr>
          <a:xfrm>
            <a:off x="481419" y="2171340"/>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Tipos primitivos</a:t>
            </a:r>
          </a:p>
        </p:txBody>
      </p:sp>
      <p:pic>
        <p:nvPicPr>
          <p:cNvPr id="12" name="Imagem 11" descr="Interface gráfica do usuário, Texto&#10;&#10;Descrição gerada automaticamente">
            <a:extLst>
              <a:ext uri="{FF2B5EF4-FFF2-40B4-BE49-F238E27FC236}">
                <a16:creationId xmlns:a16="http://schemas.microsoft.com/office/drawing/2014/main" id="{A18E2AAB-1280-F27E-F5BE-5666CF01C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 y="1929335"/>
            <a:ext cx="6858000" cy="5904543"/>
          </a:xfrm>
          <a:prstGeom prst="rect">
            <a:avLst/>
          </a:prstGeom>
        </p:spPr>
      </p:pic>
      <p:sp>
        <p:nvSpPr>
          <p:cNvPr id="13" name="CaixaDeTexto 12">
            <a:extLst>
              <a:ext uri="{FF2B5EF4-FFF2-40B4-BE49-F238E27FC236}">
                <a16:creationId xmlns:a16="http://schemas.microsoft.com/office/drawing/2014/main" id="{A50A80D6-67AC-168F-8366-10B39C41140D}"/>
              </a:ext>
            </a:extLst>
          </p:cNvPr>
          <p:cNvSpPr txBox="1"/>
          <p:nvPr/>
        </p:nvSpPr>
        <p:spPr>
          <a:xfrm>
            <a:off x="516804" y="7251015"/>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Tipos de Referência</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7752718"/>
            <a:ext cx="6048103" cy="830997"/>
          </a:xfrm>
          <a:prstGeom prst="rect">
            <a:avLst/>
          </a:prstGeom>
          <a:noFill/>
        </p:spPr>
        <p:txBody>
          <a:bodyPr wrap="square" rtlCol="0">
            <a:spAutoFit/>
          </a:bodyPr>
          <a:lstStyle/>
          <a:p>
            <a:r>
              <a:rPr lang="pt-BR" sz="1600">
                <a:latin typeface="Alef" panose="00000500000000000000" pitchFamily="2" charset="-79"/>
                <a:cs typeface="Alef" panose="00000500000000000000" pitchFamily="2" charset="-79"/>
              </a:rPr>
              <a:t>Os tipos de referência são mais complexos e incluem objetos e arrays. O tipo mais básico de referência é o tipo String, que armazena texto.</a:t>
            </a:r>
            <a:endParaRPr lang="pt-BR" sz="1600" dirty="0">
              <a:latin typeface="Alef" panose="00000500000000000000" pitchFamily="2" charset="-79"/>
              <a:cs typeface="Alef" panose="00000500000000000000" pitchFamily="2" charset="-79"/>
            </a:endParaRPr>
          </a:p>
        </p:txBody>
      </p:sp>
      <p:sp>
        <p:nvSpPr>
          <p:cNvPr id="15" name="Espaço Reservado para Rodapé 14">
            <a:extLst>
              <a:ext uri="{FF2B5EF4-FFF2-40B4-BE49-F238E27FC236}">
                <a16:creationId xmlns:a16="http://schemas.microsoft.com/office/drawing/2014/main" id="{48156440-5B7E-C2FE-7482-B63DB2DB44AC}"/>
              </a:ext>
            </a:extLst>
          </p:cNvPr>
          <p:cNvSpPr>
            <a:spLocks noGrp="1"/>
          </p:cNvSpPr>
          <p:nvPr>
            <p:ph type="ftr" sz="quarter" idx="11"/>
          </p:nvPr>
        </p:nvSpPr>
        <p:spPr/>
        <p:txBody>
          <a:bodyPr/>
          <a:lstStyle/>
          <a:p>
            <a:r>
              <a:rPr lang="pt-BR"/>
              <a:t>JAVA: A JORNADA DOS CÓDIGOS - ANNA ANDRADE</a:t>
            </a:r>
          </a:p>
        </p:txBody>
      </p:sp>
      <p:sp>
        <p:nvSpPr>
          <p:cNvPr id="16" name="Espaço Reservado para Número de Slide 15">
            <a:extLst>
              <a:ext uri="{FF2B5EF4-FFF2-40B4-BE49-F238E27FC236}">
                <a16:creationId xmlns:a16="http://schemas.microsoft.com/office/drawing/2014/main" id="{5669C788-0DFB-4079-0BA5-17B697E317B8}"/>
              </a:ext>
            </a:extLst>
          </p:cNvPr>
          <p:cNvSpPr>
            <a:spLocks noGrp="1"/>
          </p:cNvSpPr>
          <p:nvPr>
            <p:ph type="sldNum" sz="quarter" idx="12"/>
          </p:nvPr>
        </p:nvSpPr>
        <p:spPr/>
        <p:txBody>
          <a:bodyPr/>
          <a:lstStyle/>
          <a:p>
            <a:fld id="{BE2E3F4B-70C8-448E-93DC-87918C823AA0}" type="slidenum">
              <a:rPr lang="pt-BR" smtClean="0"/>
              <a:t>8</a:t>
            </a:fld>
            <a:endParaRPr lang="pt-BR"/>
          </a:p>
        </p:txBody>
      </p:sp>
    </p:spTree>
    <p:extLst>
      <p:ext uri="{BB962C8B-B14F-4D97-AF65-F5344CB8AC3E}">
        <p14:creationId xmlns:p14="http://schemas.microsoft.com/office/powerpoint/2010/main" val="261702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387183C-1B73-1EEE-F576-E0050CCFB719}"/>
              </a:ext>
            </a:extLst>
          </p:cNvPr>
          <p:cNvSpPr txBox="1"/>
          <p:nvPr/>
        </p:nvSpPr>
        <p:spPr>
          <a:xfrm>
            <a:off x="809897" y="713618"/>
            <a:ext cx="6048103" cy="646331"/>
          </a:xfrm>
          <a:prstGeom prst="rect">
            <a:avLst/>
          </a:prstGeom>
          <a:noFill/>
        </p:spPr>
        <p:txBody>
          <a:bodyPr wrap="square" rtlCol="0">
            <a:spAutoFit/>
          </a:bodyPr>
          <a:lstStyle/>
          <a:p>
            <a:r>
              <a:rPr lang="pt-BR" sz="3600" b="1" dirty="0">
                <a:latin typeface="ADLaM Display" panose="02010000000000000000" pitchFamily="2" charset="0"/>
                <a:ea typeface="ADLaM Display" panose="02010000000000000000" pitchFamily="2" charset="0"/>
                <a:cs typeface="ADLaM Display" panose="02010000000000000000" pitchFamily="2" charset="0"/>
              </a:rPr>
              <a:t>Variáveis e tipos</a:t>
            </a:r>
          </a:p>
        </p:txBody>
      </p:sp>
      <p:grpSp>
        <p:nvGrpSpPr>
          <p:cNvPr id="7" name="Agrupar 6">
            <a:extLst>
              <a:ext uri="{FF2B5EF4-FFF2-40B4-BE49-F238E27FC236}">
                <a16:creationId xmlns:a16="http://schemas.microsoft.com/office/drawing/2014/main" id="{DC0902A9-DD86-013D-515C-067064A29EFA}"/>
              </a:ext>
            </a:extLst>
          </p:cNvPr>
          <p:cNvGrpSpPr/>
          <p:nvPr/>
        </p:nvGrpSpPr>
        <p:grpSpPr>
          <a:xfrm>
            <a:off x="-28030" y="847905"/>
            <a:ext cx="781867" cy="377760"/>
            <a:chOff x="3515813" y="5737647"/>
            <a:chExt cx="781867" cy="377760"/>
          </a:xfrm>
        </p:grpSpPr>
        <p:sp>
          <p:nvSpPr>
            <p:cNvPr id="5" name="Triângulo isósceles 4">
              <a:extLst>
                <a:ext uri="{FF2B5EF4-FFF2-40B4-BE49-F238E27FC236}">
                  <a16:creationId xmlns:a16="http://schemas.microsoft.com/office/drawing/2014/main" id="{93533F57-7110-3FEF-6345-E5E714C75AAE}"/>
                </a:ext>
              </a:extLst>
            </p:cNvPr>
            <p:cNvSpPr/>
            <p:nvPr/>
          </p:nvSpPr>
          <p:spPr>
            <a:xfrm rot="5400000">
              <a:off x="3836384" y="5654111"/>
              <a:ext cx="377759" cy="544833"/>
            </a:xfrm>
            <a:prstGeom prst="triangle">
              <a:avLst/>
            </a:prstGeom>
            <a:solidFill>
              <a:srgbClr val="0550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riângulo isósceles 5">
              <a:extLst>
                <a:ext uri="{FF2B5EF4-FFF2-40B4-BE49-F238E27FC236}">
                  <a16:creationId xmlns:a16="http://schemas.microsoft.com/office/drawing/2014/main" id="{4912A7F2-A188-B616-9EFA-FFAD3AA61B6E}"/>
                </a:ext>
              </a:extLst>
            </p:cNvPr>
            <p:cNvSpPr/>
            <p:nvPr/>
          </p:nvSpPr>
          <p:spPr>
            <a:xfrm rot="5400000">
              <a:off x="3599350" y="5654110"/>
              <a:ext cx="377759" cy="544833"/>
            </a:xfrm>
            <a:prstGeom prst="triangle">
              <a:avLst/>
            </a:prstGeom>
            <a:solidFill>
              <a:srgbClr val="C35A12"/>
            </a:solidFill>
            <a:ln>
              <a:solidFill>
                <a:srgbClr val="0F1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B4517727-3F84-D084-E854-C3323A99D31A}"/>
              </a:ext>
            </a:extLst>
          </p:cNvPr>
          <p:cNvSpPr txBox="1"/>
          <p:nvPr/>
        </p:nvSpPr>
        <p:spPr>
          <a:xfrm>
            <a:off x="753837" y="1467670"/>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Tipos de dados</a:t>
            </a:r>
          </a:p>
        </p:txBody>
      </p:sp>
      <p:sp>
        <p:nvSpPr>
          <p:cNvPr id="4" name="CaixaDeTexto 3">
            <a:extLst>
              <a:ext uri="{FF2B5EF4-FFF2-40B4-BE49-F238E27FC236}">
                <a16:creationId xmlns:a16="http://schemas.microsoft.com/office/drawing/2014/main" id="{74F016DA-8B17-8563-514B-32CFF4879254}"/>
              </a:ext>
            </a:extLst>
          </p:cNvPr>
          <p:cNvSpPr txBox="1"/>
          <p:nvPr/>
        </p:nvSpPr>
        <p:spPr>
          <a:xfrm>
            <a:off x="481419" y="2171340"/>
            <a:ext cx="6048103" cy="338554"/>
          </a:xfrm>
          <a:prstGeom prst="rect">
            <a:avLst/>
          </a:prstGeom>
          <a:noFill/>
        </p:spPr>
        <p:txBody>
          <a:bodyPr wrap="square" rtlCol="0">
            <a:spAutoFit/>
          </a:bodyPr>
          <a:lstStyle/>
          <a:p>
            <a:r>
              <a:rPr lang="pt-BR" sz="1600" b="1" dirty="0">
                <a:latin typeface="ADLaM Display" panose="02010000000000000000" pitchFamily="2" charset="0"/>
                <a:ea typeface="ADLaM Display" panose="02010000000000000000" pitchFamily="2" charset="0"/>
                <a:cs typeface="ADLaM Display" panose="02010000000000000000" pitchFamily="2" charset="0"/>
              </a:rPr>
              <a:t>Tipos de Referência</a:t>
            </a:r>
          </a:p>
        </p:txBody>
      </p:sp>
      <p:sp>
        <p:nvSpPr>
          <p:cNvPr id="14" name="CaixaDeTexto 13">
            <a:extLst>
              <a:ext uri="{FF2B5EF4-FFF2-40B4-BE49-F238E27FC236}">
                <a16:creationId xmlns:a16="http://schemas.microsoft.com/office/drawing/2014/main" id="{903DBDA9-DE85-E3E6-CD9A-14D46DEEB5AF}"/>
              </a:ext>
            </a:extLst>
          </p:cNvPr>
          <p:cNvSpPr txBox="1"/>
          <p:nvPr/>
        </p:nvSpPr>
        <p:spPr>
          <a:xfrm>
            <a:off x="516803" y="6206825"/>
            <a:ext cx="6048103" cy="584775"/>
          </a:xfrm>
          <a:prstGeom prst="rect">
            <a:avLst/>
          </a:prstGeom>
          <a:noFill/>
        </p:spPr>
        <p:txBody>
          <a:bodyPr wrap="square" rtlCol="0">
            <a:spAutoFit/>
          </a:bodyPr>
          <a:lstStyle/>
          <a:p>
            <a:r>
              <a:rPr lang="pt-BR" sz="1600" dirty="0">
                <a:latin typeface="Alef" panose="00000500000000000000" pitchFamily="2" charset="-79"/>
                <a:cs typeface="Alef" panose="00000500000000000000" pitchFamily="2" charset="-79"/>
              </a:rPr>
              <a:t>Você pode realizar várias operações com variáveis, como concatenar </a:t>
            </a:r>
            <a:r>
              <a:rPr lang="pt-BR" sz="1600" dirty="0" err="1">
                <a:latin typeface="Alef" panose="00000500000000000000" pitchFamily="2" charset="-79"/>
                <a:cs typeface="Alef" panose="00000500000000000000" pitchFamily="2" charset="-79"/>
              </a:rPr>
              <a:t>strings</a:t>
            </a:r>
            <a:r>
              <a:rPr lang="pt-BR" sz="1600" dirty="0">
                <a:latin typeface="Alef" panose="00000500000000000000" pitchFamily="2" charset="-79"/>
                <a:cs typeface="Alef" panose="00000500000000000000" pitchFamily="2" charset="-79"/>
              </a:rPr>
              <a:t> ou realizar cálculos com números.</a:t>
            </a:r>
          </a:p>
        </p:txBody>
      </p:sp>
      <p:pic>
        <p:nvPicPr>
          <p:cNvPr id="9" name="Imagem 8" descr="Texto&#10;&#10;Descrição gerada automaticamente">
            <a:extLst>
              <a:ext uri="{FF2B5EF4-FFF2-40B4-BE49-F238E27FC236}">
                <a16:creationId xmlns:a16="http://schemas.microsoft.com/office/drawing/2014/main" id="{8ABB5A0F-50DA-1FF6-39D3-0AC615830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4" y="1953140"/>
            <a:ext cx="6132193" cy="4150180"/>
          </a:xfrm>
          <a:prstGeom prst="rect">
            <a:avLst/>
          </a:prstGeom>
        </p:spPr>
      </p:pic>
      <p:sp>
        <p:nvSpPr>
          <p:cNvPr id="10" name="CaixaDeTexto 9">
            <a:extLst>
              <a:ext uri="{FF2B5EF4-FFF2-40B4-BE49-F238E27FC236}">
                <a16:creationId xmlns:a16="http://schemas.microsoft.com/office/drawing/2014/main" id="{006AA495-F584-B4B3-2BBA-B897826F8DA8}"/>
              </a:ext>
            </a:extLst>
          </p:cNvPr>
          <p:cNvSpPr txBox="1"/>
          <p:nvPr/>
        </p:nvSpPr>
        <p:spPr>
          <a:xfrm>
            <a:off x="809897" y="5626266"/>
            <a:ext cx="6048103" cy="461665"/>
          </a:xfrm>
          <a:prstGeom prst="rect">
            <a:avLst/>
          </a:prstGeom>
          <a:noFill/>
        </p:spPr>
        <p:txBody>
          <a:bodyPr wrap="square" rtlCol="0">
            <a:spAutoFit/>
          </a:bodyPr>
          <a:lstStyle/>
          <a:p>
            <a:r>
              <a:rPr lang="pt-BR" sz="2400" b="1" dirty="0">
                <a:latin typeface="ADLaM Display" panose="02010000000000000000" pitchFamily="2" charset="0"/>
                <a:ea typeface="ADLaM Display" panose="02010000000000000000" pitchFamily="2" charset="0"/>
                <a:cs typeface="ADLaM Display" panose="02010000000000000000" pitchFamily="2" charset="0"/>
              </a:rPr>
              <a:t>Manipulação de variáveis</a:t>
            </a:r>
          </a:p>
        </p:txBody>
      </p:sp>
      <p:sp>
        <p:nvSpPr>
          <p:cNvPr id="2" name="Espaço Reservado para Rodapé 1">
            <a:extLst>
              <a:ext uri="{FF2B5EF4-FFF2-40B4-BE49-F238E27FC236}">
                <a16:creationId xmlns:a16="http://schemas.microsoft.com/office/drawing/2014/main" id="{85A834A0-3853-E537-5D19-A2079E04ED54}"/>
              </a:ext>
            </a:extLst>
          </p:cNvPr>
          <p:cNvSpPr>
            <a:spLocks noGrp="1"/>
          </p:cNvSpPr>
          <p:nvPr>
            <p:ph type="ftr" sz="quarter" idx="11"/>
          </p:nvPr>
        </p:nvSpPr>
        <p:spPr/>
        <p:txBody>
          <a:bodyPr/>
          <a:lstStyle/>
          <a:p>
            <a:r>
              <a:rPr lang="pt-BR"/>
              <a:t>JAVA: A JORNADA DOS CÓDIGOS - ANNA ANDRADE</a:t>
            </a:r>
          </a:p>
        </p:txBody>
      </p:sp>
      <p:sp>
        <p:nvSpPr>
          <p:cNvPr id="11" name="Espaço Reservado para Número de Slide 10">
            <a:extLst>
              <a:ext uri="{FF2B5EF4-FFF2-40B4-BE49-F238E27FC236}">
                <a16:creationId xmlns:a16="http://schemas.microsoft.com/office/drawing/2014/main" id="{30E3E4F9-2632-3F58-C8D8-5B501F73F651}"/>
              </a:ext>
            </a:extLst>
          </p:cNvPr>
          <p:cNvSpPr>
            <a:spLocks noGrp="1"/>
          </p:cNvSpPr>
          <p:nvPr>
            <p:ph type="sldNum" sz="quarter" idx="12"/>
          </p:nvPr>
        </p:nvSpPr>
        <p:spPr/>
        <p:txBody>
          <a:bodyPr/>
          <a:lstStyle/>
          <a:p>
            <a:fld id="{BE2E3F4B-70C8-448E-93DC-87918C823AA0}" type="slidenum">
              <a:rPr lang="pt-BR" smtClean="0"/>
              <a:t>9</a:t>
            </a:fld>
            <a:endParaRPr lang="pt-BR"/>
          </a:p>
        </p:txBody>
      </p:sp>
    </p:spTree>
    <p:extLst>
      <p:ext uri="{BB962C8B-B14F-4D97-AF65-F5344CB8AC3E}">
        <p14:creationId xmlns:p14="http://schemas.microsoft.com/office/powerpoint/2010/main" val="3990472307"/>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2260</Words>
  <Application>Microsoft Office PowerPoint</Application>
  <PresentationFormat>Papel A4 (210 x 297 mm)</PresentationFormat>
  <Paragraphs>238</Paragraphs>
  <Slides>45</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ADLaM Display</vt:lpstr>
      <vt:lpstr>Alef</vt:lpstr>
      <vt:lpstr>Aptos</vt:lpstr>
      <vt:lpstr>Aptos Display</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Luisa Andrade da Silva - 62411948</dc:creator>
  <cp:lastModifiedBy>Anna Luisa Andrade da Silva - 62411948</cp:lastModifiedBy>
  <cp:revision>2</cp:revision>
  <dcterms:created xsi:type="dcterms:W3CDTF">2024-07-29T21:52:32Z</dcterms:created>
  <dcterms:modified xsi:type="dcterms:W3CDTF">2024-07-30T00:27:25Z</dcterms:modified>
</cp:coreProperties>
</file>